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502" r:id="rId3"/>
    <p:sldId id="474" r:id="rId4"/>
    <p:sldId id="495" r:id="rId5"/>
    <p:sldId id="463" r:id="rId6"/>
    <p:sldId id="485" r:id="rId7"/>
    <p:sldId id="486" r:id="rId8"/>
    <p:sldId id="489" r:id="rId9"/>
    <p:sldId id="491" r:id="rId10"/>
    <p:sldId id="493" r:id="rId11"/>
    <p:sldId id="497" r:id="rId12"/>
    <p:sldId id="505" r:id="rId13"/>
    <p:sldId id="506" r:id="rId14"/>
    <p:sldId id="487" r:id="rId15"/>
    <p:sldId id="488" r:id="rId16"/>
    <p:sldId id="490" r:id="rId17"/>
    <p:sldId id="492" r:id="rId18"/>
    <p:sldId id="494" r:id="rId19"/>
    <p:sldId id="499" r:id="rId20"/>
    <p:sldId id="498" r:id="rId21"/>
    <p:sldId id="500" r:id="rId22"/>
    <p:sldId id="484" r:id="rId23"/>
    <p:sldId id="481" r:id="rId24"/>
    <p:sldId id="482" r:id="rId25"/>
    <p:sldId id="501" r:id="rId26"/>
    <p:sldId id="483" r:id="rId27"/>
    <p:sldId id="503" r:id="rId28"/>
    <p:sldId id="504" r:id="rId29"/>
  </p:sldIdLst>
  <p:sldSz cx="9144000" cy="6858000" type="screen4x3"/>
  <p:notesSz cx="6858000" cy="9144000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777777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8" autoAdjust="0"/>
    <p:restoredTop sz="94800" autoAdjust="0"/>
  </p:normalViewPr>
  <p:slideViewPr>
    <p:cSldViewPr>
      <p:cViewPr varScale="1">
        <p:scale>
          <a:sx n="83" d="100"/>
          <a:sy n="83" d="100"/>
        </p:scale>
        <p:origin x="1464" y="72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AB4144D-F377-464D-8B1A-5BF753D1301F}" type="datetimeFigureOut">
              <a:rPr lang="fr-FR"/>
              <a:pPr>
                <a:defRPr/>
              </a:pPr>
              <a:t>17/11/2021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E353924-2012-41F5-B7E6-AA5871C5E8D1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147162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353924-2012-41F5-B7E6-AA5871C5E8D1}" type="slidenum">
              <a:rPr lang="fr-FR" altLang="fr-FR" smtClean="0"/>
              <a:pPr>
                <a:defRPr/>
              </a:pPr>
              <a:t>7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9330264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353924-2012-41F5-B7E6-AA5871C5E8D1}" type="slidenum">
              <a:rPr lang="fr-FR" altLang="fr-FR" smtClean="0"/>
              <a:pPr>
                <a:defRPr/>
              </a:pPr>
              <a:t>8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8235711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353924-2012-41F5-B7E6-AA5871C5E8D1}" type="slidenum">
              <a:rPr lang="fr-FR" altLang="fr-FR" smtClean="0"/>
              <a:pPr>
                <a:defRPr/>
              </a:pPr>
              <a:t>9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1769303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353924-2012-41F5-B7E6-AA5871C5E8D1}" type="slidenum">
              <a:rPr lang="fr-FR" altLang="fr-FR" smtClean="0"/>
              <a:pPr>
                <a:defRPr/>
              </a:pPr>
              <a:t>10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291655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07813E-CFB3-472A-81F7-D684E665D1A1}" type="datetimeFigureOut">
              <a:rPr lang="fr-FR"/>
              <a:pPr>
                <a:defRPr/>
              </a:pPr>
              <a:t>17/11/2021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44DC6F-4BB6-4C8D-9B55-603CBFA79816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161811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39CAE-2B89-4C5E-8D6F-90DC2C4CB5DF}" type="datetimeFigureOut">
              <a:rPr lang="fr-FR"/>
              <a:pPr>
                <a:defRPr/>
              </a:pPr>
              <a:t>17/11/2021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57AB69-73BE-4C3E-8C5F-1C9578E31C42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805848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A6384-B892-4F61-81BC-A1C12A9822FC}" type="datetimeFigureOut">
              <a:rPr lang="fr-FR"/>
              <a:pPr>
                <a:defRPr/>
              </a:pPr>
              <a:t>17/11/2021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013618-1C6E-41DA-8100-C73C0D2EAF35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023032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C60F8E-6074-48B6-BBE2-344073F06B08}" type="datetimeFigureOut">
              <a:rPr lang="fr-FR"/>
              <a:pPr>
                <a:defRPr/>
              </a:pPr>
              <a:t>17/11/2021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6908D6-8B35-4FBA-BCDD-9D54ACD6891F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396798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E9EB40-DEC4-4528-ADCB-BBFAFF75095B}" type="datetimeFigureOut">
              <a:rPr lang="fr-FR"/>
              <a:pPr>
                <a:defRPr/>
              </a:pPr>
              <a:t>17/11/2021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578992-24A0-4C95-A341-08A8799AD1C8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282009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B8B0DF-352B-4397-8C33-88C5E08DCE2E}" type="datetimeFigureOut">
              <a:rPr lang="fr-FR"/>
              <a:pPr>
                <a:defRPr/>
              </a:pPr>
              <a:t>17/11/2021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6A7DCB-8348-4028-9376-B8A5854FA3D4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145542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D25F04-62FE-41FF-B9A1-A647E05DC80C}" type="datetimeFigureOut">
              <a:rPr lang="fr-FR"/>
              <a:pPr>
                <a:defRPr/>
              </a:pPr>
              <a:t>17/11/2021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7AAD5-3B05-49B1-ACCB-FE34C8623A36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631534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FAFFE6-39FB-4586-A806-AA38B4776303}" type="datetimeFigureOut">
              <a:rPr lang="fr-FR"/>
              <a:pPr>
                <a:defRPr/>
              </a:pPr>
              <a:t>17/11/2021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F3BEC2-D453-4595-8E1E-ECC345DE3449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705055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A4555F-3F90-4812-827B-A36A39203B67}" type="datetimeFigureOut">
              <a:rPr lang="fr-FR"/>
              <a:pPr>
                <a:defRPr/>
              </a:pPr>
              <a:t>17/11/2021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89574B-F8CA-4977-A92D-42672DDEF6F2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195030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6DA558-A387-4E67-814B-088E661ABB2A}" type="datetimeFigureOut">
              <a:rPr lang="fr-FR"/>
              <a:pPr>
                <a:defRPr/>
              </a:pPr>
              <a:t>17/11/2021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377943-5FCF-43E7-81F9-AB280D82A3BF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826380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4438A4-8B64-4992-8C97-B192E008A30E}" type="datetimeFigureOut">
              <a:rPr lang="fr-FR"/>
              <a:pPr>
                <a:defRPr/>
              </a:pPr>
              <a:t>17/11/2021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24DB11-8441-4E23-A3B9-A6C1393DFB29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806088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5627D3A-154C-454B-8852-13F13735E400}" type="datetimeFigureOut">
              <a:rPr lang="fr-FR"/>
              <a:pPr>
                <a:defRPr/>
              </a:pPr>
              <a:t>17/11/2021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EA56E71-6954-498E-BA0F-8A211F35EC36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ronan.deleglise@orange.fr" TargetMode="External"/><Relationship Id="rId2" Type="http://schemas.openxmlformats.org/officeDocument/2006/relationships/hyperlink" Target="mailto:yves-malot@wanadoo.fr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skicluballevardin@gmail.com" TargetMode="External"/><Relationship Id="rId5" Type="http://schemas.openxmlformats.org/officeDocument/2006/relationships/hyperlink" Target="https://www.facebook.com/skicluballevardin" TargetMode="External"/><Relationship Id="rId4" Type="http://schemas.openxmlformats.org/officeDocument/2006/relationships/hyperlink" Target="https://www.skicluballevardin.fr/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ZoneTexte 6"/>
          <p:cNvSpPr txBox="1">
            <a:spLocks noChangeArrowheads="1"/>
          </p:cNvSpPr>
          <p:nvPr/>
        </p:nvSpPr>
        <p:spPr bwMode="auto">
          <a:xfrm>
            <a:off x="2263933" y="450451"/>
            <a:ext cx="4256102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fr-FR" altLang="fr-FR" b="1" dirty="0"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fr-FR" altLang="fr-FR" sz="2400" b="1" dirty="0"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fr-FR" altLang="fr-FR" sz="2400" b="1" dirty="0"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fr-FR" altLang="fr-FR" sz="2400" b="1" dirty="0"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400" b="1" dirty="0" smtClean="0">
                <a:latin typeface="Arial" panose="020B0604020202020204" pitchFamily="34" charset="0"/>
              </a:rPr>
              <a:t>LA SECTION COMPETITION</a:t>
            </a:r>
            <a:endParaRPr lang="fr-FR" altLang="fr-FR" sz="2400" dirty="0">
              <a:latin typeface="Arial" panose="020B0604020202020204" pitchFamily="34" charset="0"/>
            </a:endParaRPr>
          </a:p>
        </p:txBody>
      </p:sp>
      <p:pic>
        <p:nvPicPr>
          <p:cNvPr id="3075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15363"/>
            <a:ext cx="3960440" cy="163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2580713"/>
            <a:ext cx="7981140" cy="39966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6"/>
          <p:cNvSpPr txBox="1">
            <a:spLocks noChangeArrowheads="1"/>
          </p:cNvSpPr>
          <p:nvPr/>
        </p:nvSpPr>
        <p:spPr bwMode="auto">
          <a:xfrm>
            <a:off x="4129901" y="81419"/>
            <a:ext cx="4885218" cy="584775"/>
          </a:xfrm>
          <a:prstGeom prst="rect">
            <a:avLst/>
          </a:prstGeom>
          <a:solidFill>
            <a:srgbClr val="0070C0">
              <a:alpha val="58038"/>
            </a:srgb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U18+  2005 et - (5)</a:t>
            </a:r>
            <a:endParaRPr lang="fr-FR" altLang="fr-FR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5" name="ZoneTexte 6"/>
          <p:cNvSpPr txBox="1">
            <a:spLocks noChangeArrowheads="1"/>
          </p:cNvSpPr>
          <p:nvPr/>
        </p:nvSpPr>
        <p:spPr bwMode="auto">
          <a:xfrm>
            <a:off x="62604" y="81419"/>
            <a:ext cx="4033838" cy="584775"/>
          </a:xfrm>
          <a:prstGeom prst="rect">
            <a:avLst/>
          </a:prstGeom>
          <a:solidFill>
            <a:schemeClr val="bg1">
              <a:lumMod val="50000"/>
              <a:alpha val="58038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ORGANISATION</a:t>
            </a:r>
          </a:p>
        </p:txBody>
      </p:sp>
      <p:sp>
        <p:nvSpPr>
          <p:cNvPr id="16" name="ZoneTexte 15"/>
          <p:cNvSpPr txBox="1">
            <a:spLocks noChangeArrowheads="1"/>
          </p:cNvSpPr>
          <p:nvPr/>
        </p:nvSpPr>
        <p:spPr bwMode="auto">
          <a:xfrm>
            <a:off x="58822" y="908720"/>
            <a:ext cx="1656184" cy="338554"/>
          </a:xfrm>
          <a:prstGeom prst="rect">
            <a:avLst/>
          </a:prstGeom>
          <a:solidFill>
            <a:srgbClr val="0000FF">
              <a:alpha val="58038"/>
            </a:srgb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16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Le Groupe</a:t>
            </a:r>
            <a:endParaRPr lang="fr-FR" altLang="fr-FR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9" name="ZoneTexte 18"/>
          <p:cNvSpPr txBox="1">
            <a:spLocks noChangeArrowheads="1"/>
          </p:cNvSpPr>
          <p:nvPr/>
        </p:nvSpPr>
        <p:spPr bwMode="auto">
          <a:xfrm>
            <a:off x="73164" y="2404063"/>
            <a:ext cx="1656184" cy="815608"/>
          </a:xfrm>
          <a:prstGeom prst="rect">
            <a:avLst/>
          </a:prstGeom>
          <a:solidFill>
            <a:srgbClr val="0000FF">
              <a:alpha val="58038"/>
            </a:srgb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fr-FR" altLang="fr-FR" sz="900" b="1" dirty="0" smtClean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16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Saison Hivernale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fr-FR" altLang="fr-FR" sz="5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2" name="ZoneTexte 21"/>
          <p:cNvSpPr txBox="1">
            <a:spLocks noChangeArrowheads="1"/>
          </p:cNvSpPr>
          <p:nvPr/>
        </p:nvSpPr>
        <p:spPr bwMode="auto">
          <a:xfrm>
            <a:off x="1814497" y="2430485"/>
            <a:ext cx="7200800" cy="1323439"/>
          </a:xfrm>
          <a:prstGeom prst="rect">
            <a:avLst/>
          </a:prstGeom>
          <a:solidFill>
            <a:schemeClr val="accent1">
              <a:lumMod val="60000"/>
              <a:lumOff val="40000"/>
              <a:alpha val="58038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1600" dirty="0">
                <a:latin typeface="Arial" panose="020B0604020202020204" pitchFamily="34" charset="0"/>
              </a:rPr>
              <a:t>P</a:t>
            </a:r>
            <a:r>
              <a:rPr lang="fr-FR" altLang="fr-FR" sz="1600" dirty="0" smtClean="0">
                <a:latin typeface="Arial" panose="020B0604020202020204" pitchFamily="34" charset="0"/>
              </a:rPr>
              <a:t>remières sorties : Vacances de la Toussaint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1600" dirty="0" smtClean="0">
                <a:latin typeface="Arial" panose="020B0604020202020204" pitchFamily="34" charset="0"/>
              </a:rPr>
              <a:t>A la journée sur les WE de novembre et décembre</a:t>
            </a:r>
          </a:p>
          <a:p>
            <a:pPr algn="just">
              <a:spcBef>
                <a:spcPct val="0"/>
              </a:spcBef>
              <a:buNone/>
            </a:pPr>
            <a:r>
              <a:rPr lang="fr-FR" altLang="fr-FR" sz="1600" dirty="0" smtClean="0">
                <a:latin typeface="Arial" panose="020B0604020202020204" pitchFamily="34" charset="0"/>
              </a:rPr>
              <a:t>Janvier à Mars : Mercredi après-midi et Samedi matin</a:t>
            </a:r>
            <a:endParaRPr lang="fr-FR" altLang="fr-FR" sz="1600" dirty="0">
              <a:latin typeface="Arial" panose="020B0604020202020204" pitchFamily="34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1600" dirty="0" smtClean="0">
                <a:latin typeface="Arial" panose="020B0604020202020204" pitchFamily="34" charset="0"/>
              </a:rPr>
              <a:t>Noel et 2</a:t>
            </a:r>
            <a:r>
              <a:rPr lang="fr-FR" altLang="fr-FR" sz="1600" baseline="30000" dirty="0" smtClean="0">
                <a:latin typeface="Arial" panose="020B0604020202020204" pitchFamily="34" charset="0"/>
              </a:rPr>
              <a:t>ème</a:t>
            </a:r>
            <a:r>
              <a:rPr lang="fr-FR" altLang="fr-FR" sz="1600" dirty="0" smtClean="0">
                <a:latin typeface="Arial" panose="020B0604020202020204" pitchFamily="34" charset="0"/>
              </a:rPr>
              <a:t> semaine des vacances de Février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1600" dirty="0" smtClean="0">
                <a:latin typeface="Arial" panose="020B0604020202020204" pitchFamily="34" charset="0"/>
              </a:rPr>
              <a:t>Eté : Sortie en Juin et fin Aout</a:t>
            </a:r>
          </a:p>
        </p:txBody>
      </p:sp>
      <p:sp>
        <p:nvSpPr>
          <p:cNvPr id="24" name="ZoneTexte 23"/>
          <p:cNvSpPr txBox="1">
            <a:spLocks noChangeArrowheads="1"/>
          </p:cNvSpPr>
          <p:nvPr/>
        </p:nvSpPr>
        <p:spPr bwMode="auto">
          <a:xfrm>
            <a:off x="58822" y="4153161"/>
            <a:ext cx="1656184" cy="338554"/>
          </a:xfrm>
          <a:prstGeom prst="rect">
            <a:avLst/>
          </a:prstGeom>
          <a:solidFill>
            <a:srgbClr val="0000FF">
              <a:alpha val="58038"/>
            </a:srgb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16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Matériel</a:t>
            </a:r>
          </a:p>
        </p:txBody>
      </p:sp>
      <p:sp>
        <p:nvSpPr>
          <p:cNvPr id="25" name="ZoneTexte 24"/>
          <p:cNvSpPr txBox="1">
            <a:spLocks noChangeArrowheads="1"/>
          </p:cNvSpPr>
          <p:nvPr/>
        </p:nvSpPr>
        <p:spPr bwMode="auto">
          <a:xfrm>
            <a:off x="1821595" y="4142582"/>
            <a:ext cx="7200800" cy="338554"/>
          </a:xfrm>
          <a:prstGeom prst="rect">
            <a:avLst/>
          </a:prstGeom>
          <a:solidFill>
            <a:schemeClr val="accent1">
              <a:lumMod val="60000"/>
              <a:lumOff val="40000"/>
              <a:alpha val="58038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None/>
            </a:pPr>
            <a:r>
              <a:rPr lang="fr-FR" sz="1600" dirty="0">
                <a:latin typeface="Arial" panose="020B0604020202020204" pitchFamily="34" charset="0"/>
              </a:rPr>
              <a:t>1 paire de </a:t>
            </a:r>
            <a:r>
              <a:rPr lang="fr-FR" sz="1600" dirty="0" smtClean="0">
                <a:latin typeface="Arial" panose="020B0604020202020204" pitchFamily="34" charset="0"/>
              </a:rPr>
              <a:t>ski GS et SL </a:t>
            </a:r>
            <a:r>
              <a:rPr lang="fr-FR" altLang="fr-FR" sz="1600" dirty="0" smtClean="0">
                <a:latin typeface="Arial" panose="020B0604020202020204" pitchFamily="34" charset="0"/>
              </a:rPr>
              <a:t>(</a:t>
            </a:r>
            <a:r>
              <a:rPr lang="fr-FR" altLang="fr-FR" sz="1600" b="1" dirty="0" smtClean="0">
                <a:latin typeface="Arial" panose="020B0604020202020204" pitchFamily="34" charset="0"/>
              </a:rPr>
              <a:t>neuve</a:t>
            </a:r>
            <a:r>
              <a:rPr lang="fr-FR" altLang="fr-FR" sz="1600" dirty="0" smtClean="0">
                <a:latin typeface="Arial" panose="020B0604020202020204" pitchFamily="34" charset="0"/>
              </a:rPr>
              <a:t>)</a:t>
            </a:r>
            <a:r>
              <a:rPr lang="fr-FR" sz="1600" dirty="0" smtClean="0">
                <a:latin typeface="Arial" panose="020B0604020202020204" pitchFamily="34" charset="0"/>
              </a:rPr>
              <a:t>. </a:t>
            </a:r>
            <a:r>
              <a:rPr lang="fr-FR" sz="1600" b="1" dirty="0" smtClean="0">
                <a:latin typeface="Arial" panose="020B0604020202020204" pitchFamily="34" charset="0"/>
              </a:rPr>
              <a:t>A valider avec les entraineurs.</a:t>
            </a:r>
          </a:p>
        </p:txBody>
      </p:sp>
      <p:sp>
        <p:nvSpPr>
          <p:cNvPr id="29" name="ZoneTexte 28"/>
          <p:cNvSpPr txBox="1">
            <a:spLocks noChangeArrowheads="1"/>
          </p:cNvSpPr>
          <p:nvPr/>
        </p:nvSpPr>
        <p:spPr bwMode="auto">
          <a:xfrm>
            <a:off x="52529" y="4581128"/>
            <a:ext cx="1656184" cy="553998"/>
          </a:xfrm>
          <a:prstGeom prst="rect">
            <a:avLst/>
          </a:prstGeom>
          <a:solidFill>
            <a:srgbClr val="0000FF">
              <a:alpha val="58038"/>
            </a:srgb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fr-FR" altLang="fr-FR" sz="900" b="1" dirty="0" smtClean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1600" b="1" dirty="0" err="1" smtClean="0">
                <a:solidFill>
                  <a:schemeClr val="bg1"/>
                </a:solidFill>
                <a:latin typeface="Arial" panose="020B0604020202020204" pitchFamily="34" charset="0"/>
              </a:rPr>
              <a:t>Coachs</a:t>
            </a:r>
            <a:endParaRPr lang="fr-FR" altLang="fr-FR" sz="1600" b="1" dirty="0" smtClean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fr-FR" altLang="fr-FR" sz="5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0" name="ZoneTexte 29"/>
          <p:cNvSpPr txBox="1">
            <a:spLocks noChangeArrowheads="1"/>
          </p:cNvSpPr>
          <p:nvPr/>
        </p:nvSpPr>
        <p:spPr bwMode="auto">
          <a:xfrm>
            <a:off x="1814319" y="4596517"/>
            <a:ext cx="7200800" cy="1077218"/>
          </a:xfrm>
          <a:prstGeom prst="rect">
            <a:avLst/>
          </a:prstGeom>
          <a:solidFill>
            <a:schemeClr val="accent1">
              <a:lumMod val="60000"/>
              <a:lumOff val="40000"/>
              <a:alpha val="58038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None/>
            </a:pPr>
            <a:r>
              <a:rPr lang="fr-FR" sz="1600" dirty="0" smtClean="0">
                <a:latin typeface="Arial" panose="020B0604020202020204" pitchFamily="34" charset="0"/>
              </a:rPr>
              <a:t>Mercredi après-midi, Samedi : Ronan </a:t>
            </a:r>
            <a:r>
              <a:rPr lang="fr-FR" sz="1600" dirty="0" err="1" smtClean="0">
                <a:latin typeface="Arial" panose="020B0604020202020204" pitchFamily="34" charset="0"/>
              </a:rPr>
              <a:t>Deleglise</a:t>
            </a:r>
            <a:endParaRPr lang="fr-FR" sz="1600" dirty="0" smtClean="0">
              <a:latin typeface="Arial" panose="020B0604020202020204" pitchFamily="34" charset="0"/>
            </a:endParaRPr>
          </a:p>
          <a:p>
            <a:pPr algn="just">
              <a:spcBef>
                <a:spcPct val="0"/>
              </a:spcBef>
              <a:buNone/>
            </a:pPr>
            <a:r>
              <a:rPr lang="fr-FR" sz="1600" dirty="0" smtClean="0">
                <a:latin typeface="Arial" panose="020B0604020202020204" pitchFamily="34" charset="0"/>
              </a:rPr>
              <a:t>Les Samedis les entrainements pourront être le matin ou l’après-midi en fonction des préparations aux courses ou de mutualisation avec les autres clubs</a:t>
            </a:r>
          </a:p>
        </p:txBody>
      </p:sp>
      <p:sp>
        <p:nvSpPr>
          <p:cNvPr id="13" name="ZoneTexte 12"/>
          <p:cNvSpPr txBox="1">
            <a:spLocks noChangeArrowheads="1"/>
          </p:cNvSpPr>
          <p:nvPr/>
        </p:nvSpPr>
        <p:spPr bwMode="auto">
          <a:xfrm>
            <a:off x="52529" y="5733256"/>
            <a:ext cx="1656184" cy="553998"/>
          </a:xfrm>
          <a:prstGeom prst="rect">
            <a:avLst/>
          </a:prstGeom>
          <a:solidFill>
            <a:srgbClr val="00B050">
              <a:alpha val="58038"/>
            </a:srgb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fr-FR" altLang="fr-FR" sz="900" b="1" dirty="0" smtClean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16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Objectifs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fr-FR" altLang="fr-FR" sz="5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4" name="ZoneTexte 13"/>
          <p:cNvSpPr txBox="1">
            <a:spLocks noChangeArrowheads="1"/>
          </p:cNvSpPr>
          <p:nvPr/>
        </p:nvSpPr>
        <p:spPr bwMode="auto">
          <a:xfrm>
            <a:off x="1814319" y="5741370"/>
            <a:ext cx="7200800" cy="584775"/>
          </a:xfrm>
          <a:prstGeom prst="rect">
            <a:avLst/>
          </a:prstGeom>
          <a:solidFill>
            <a:schemeClr val="accent1">
              <a:lumMod val="60000"/>
              <a:lumOff val="40000"/>
              <a:alpha val="58038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None/>
            </a:pPr>
            <a:r>
              <a:rPr lang="fr-FR" sz="1600" b="1" dirty="0" smtClean="0">
                <a:latin typeface="Arial" panose="020B0604020202020204" pitchFamily="34" charset="0"/>
              </a:rPr>
              <a:t>Préparation DE</a:t>
            </a:r>
          </a:p>
          <a:p>
            <a:pPr algn="just">
              <a:spcBef>
                <a:spcPct val="0"/>
              </a:spcBef>
              <a:buNone/>
            </a:pPr>
            <a:r>
              <a:rPr lang="fr-FR" sz="1600" b="1" dirty="0" smtClean="0">
                <a:latin typeface="Arial" panose="020B0604020202020204" pitchFamily="34" charset="0"/>
              </a:rPr>
              <a:t>Qualification coupe de la fédération</a:t>
            </a:r>
            <a:endParaRPr lang="fr-FR" sz="2400" b="1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5553" y="901716"/>
            <a:ext cx="3838575" cy="12668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782466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5" grpId="0" animBg="1"/>
      <p:bldP spid="30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755576" y="2564904"/>
            <a:ext cx="7750233" cy="338554"/>
          </a:xfrm>
          <a:prstGeom prst="rect">
            <a:avLst/>
          </a:prstGeom>
          <a:solidFill>
            <a:schemeClr val="accent1">
              <a:lumMod val="60000"/>
              <a:lumOff val="40000"/>
              <a:alpha val="58038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1600" dirty="0" smtClean="0">
                <a:latin typeface="Arial" panose="020B0604020202020204" pitchFamily="34" charset="0"/>
              </a:rPr>
              <a:t>PLANNING PREVISIONNEL DES COURSES</a:t>
            </a:r>
            <a:endParaRPr lang="fr-FR" altLang="fr-FR" sz="1600" i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489716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87" y="1196752"/>
            <a:ext cx="9145145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02584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08" y="1268760"/>
            <a:ext cx="9123392" cy="5196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5884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6"/>
          <p:cNvSpPr txBox="1">
            <a:spLocks noChangeArrowheads="1"/>
          </p:cNvSpPr>
          <p:nvPr/>
        </p:nvSpPr>
        <p:spPr bwMode="auto">
          <a:xfrm>
            <a:off x="4139952" y="81419"/>
            <a:ext cx="4752528" cy="584775"/>
          </a:xfrm>
          <a:prstGeom prst="rect">
            <a:avLst/>
          </a:prstGeom>
          <a:solidFill>
            <a:srgbClr val="0070C0">
              <a:alpha val="58038"/>
            </a:srgb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U10  - 2013 / 2012</a:t>
            </a:r>
            <a:endParaRPr lang="fr-FR" altLang="fr-FR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5" name="ZoneTexte 6"/>
          <p:cNvSpPr txBox="1">
            <a:spLocks noChangeArrowheads="1"/>
          </p:cNvSpPr>
          <p:nvPr/>
        </p:nvSpPr>
        <p:spPr bwMode="auto">
          <a:xfrm>
            <a:off x="62604" y="81419"/>
            <a:ext cx="4033838" cy="584775"/>
          </a:xfrm>
          <a:prstGeom prst="rect">
            <a:avLst/>
          </a:prstGeom>
          <a:solidFill>
            <a:schemeClr val="bg1">
              <a:lumMod val="50000"/>
              <a:alpha val="58038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COURSES</a:t>
            </a:r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2601821"/>
              </p:ext>
            </p:extLst>
          </p:nvPr>
        </p:nvGraphicFramePr>
        <p:xfrm>
          <a:off x="395532" y="1844824"/>
          <a:ext cx="8280919" cy="3134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2713">
                  <a:extLst>
                    <a:ext uri="{9D8B030D-6E8A-4147-A177-3AD203B41FA5}">
                      <a16:colId xmlns:a16="http://schemas.microsoft.com/office/drawing/2014/main" val="121610009"/>
                    </a:ext>
                  </a:extLst>
                </a:gridCol>
                <a:gridCol w="1531742">
                  <a:extLst>
                    <a:ext uri="{9D8B030D-6E8A-4147-A177-3AD203B41FA5}">
                      <a16:colId xmlns:a16="http://schemas.microsoft.com/office/drawing/2014/main" val="2909836749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3829736962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902452581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9264559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Course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Lieu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Discipline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Date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Type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55610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HUEZ CUP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HUEZ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GS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Samedi</a:t>
                      </a:r>
                      <a:r>
                        <a:rPr lang="fr-FR" baseline="0" dirty="0" smtClean="0"/>
                        <a:t> 8</a:t>
                      </a:r>
                      <a:r>
                        <a:rPr lang="fr-FR" dirty="0" smtClean="0"/>
                        <a:t> Janvier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Promo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36062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Challenge </a:t>
                      </a:r>
                      <a:r>
                        <a:rPr lang="fr-FR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Gresivaudan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COLLET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GS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Dimanche 23 Janvier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District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48089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Challenge </a:t>
                      </a:r>
                      <a:r>
                        <a:rPr lang="fr-FR" dirty="0" err="1" smtClean="0"/>
                        <a:t>Gresivaudan</a:t>
                      </a:r>
                      <a:endParaRPr lang="fr-FR" dirty="0" smtClean="0"/>
                    </a:p>
                    <a:p>
                      <a:r>
                        <a:rPr lang="fr-FR" dirty="0" smtClean="0"/>
                        <a:t>Etoile de </a:t>
                      </a:r>
                      <a:r>
                        <a:rPr lang="fr-FR" dirty="0" err="1" smtClean="0"/>
                        <a:t>Chamrousse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CHAMROUSSE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CR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Samedi</a:t>
                      </a:r>
                      <a:r>
                        <a:rPr lang="fr-FR" baseline="0" dirty="0" smtClean="0"/>
                        <a:t> 12 Février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District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84068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CRISTAUX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HUEZ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GS/CR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Dimanche 6 Mars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Promo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65686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Challenge </a:t>
                      </a:r>
                      <a:r>
                        <a:rPr lang="fr-FR" dirty="0" err="1" smtClean="0"/>
                        <a:t>Gresivaudan</a:t>
                      </a:r>
                      <a:r>
                        <a:rPr lang="fr-FR" dirty="0" smtClean="0"/>
                        <a:t> TOGOLO </a:t>
                      </a:r>
                      <a:r>
                        <a:rPr lang="fr-FR" dirty="0" err="1" smtClean="0"/>
                        <a:t>Cup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7 </a:t>
                      </a:r>
                      <a:r>
                        <a:rPr lang="fr-FR" dirty="0" err="1" smtClean="0"/>
                        <a:t>Laux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GS/CR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Samedi 12 Mars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District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30111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Finale</a:t>
                      </a:r>
                      <a:r>
                        <a:rPr lang="fr-FR" baseline="0" dirty="0" smtClean="0"/>
                        <a:t> District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COLLET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GS/P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Dimanche 3 Avril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District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52035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229653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6"/>
          <p:cNvSpPr txBox="1">
            <a:spLocks noChangeArrowheads="1"/>
          </p:cNvSpPr>
          <p:nvPr/>
        </p:nvSpPr>
        <p:spPr bwMode="auto">
          <a:xfrm>
            <a:off x="4139952" y="81418"/>
            <a:ext cx="4824536" cy="584775"/>
          </a:xfrm>
          <a:prstGeom prst="rect">
            <a:avLst/>
          </a:prstGeom>
          <a:solidFill>
            <a:srgbClr val="0070C0">
              <a:alpha val="58038"/>
            </a:srgb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U12  - 2011 / 2010</a:t>
            </a:r>
            <a:endParaRPr lang="fr-FR" altLang="fr-FR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5" name="ZoneTexte 6"/>
          <p:cNvSpPr txBox="1">
            <a:spLocks noChangeArrowheads="1"/>
          </p:cNvSpPr>
          <p:nvPr/>
        </p:nvSpPr>
        <p:spPr bwMode="auto">
          <a:xfrm>
            <a:off x="62604" y="81419"/>
            <a:ext cx="4033838" cy="584775"/>
          </a:xfrm>
          <a:prstGeom prst="rect">
            <a:avLst/>
          </a:prstGeom>
          <a:solidFill>
            <a:schemeClr val="bg1">
              <a:lumMod val="50000"/>
              <a:alpha val="58038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COURSES</a:t>
            </a:r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6132192"/>
              </p:ext>
            </p:extLst>
          </p:nvPr>
        </p:nvGraphicFramePr>
        <p:xfrm>
          <a:off x="323526" y="836712"/>
          <a:ext cx="8568951" cy="40560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322">
                  <a:extLst>
                    <a:ext uri="{9D8B030D-6E8A-4147-A177-3AD203B41FA5}">
                      <a16:colId xmlns:a16="http://schemas.microsoft.com/office/drawing/2014/main" val="121610009"/>
                    </a:ext>
                  </a:extLst>
                </a:gridCol>
                <a:gridCol w="1152126">
                  <a:extLst>
                    <a:ext uri="{9D8B030D-6E8A-4147-A177-3AD203B41FA5}">
                      <a16:colId xmlns:a16="http://schemas.microsoft.com/office/drawing/2014/main" val="2909836749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3829736962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902452581"/>
                    </a:ext>
                  </a:extLst>
                </a:gridCol>
                <a:gridCol w="1152127">
                  <a:extLst>
                    <a:ext uri="{9D8B030D-6E8A-4147-A177-3AD203B41FA5}">
                      <a16:colId xmlns:a16="http://schemas.microsoft.com/office/drawing/2014/main" val="926455917"/>
                    </a:ext>
                  </a:extLst>
                </a:gridCol>
              </a:tblGrid>
              <a:tr h="312605"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COURSES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LIEU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Discipline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Date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Type</a:t>
                      </a:r>
                      <a:endParaRPr lang="fr-F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5561046"/>
                  </a:ext>
                </a:extLst>
              </a:tr>
              <a:tr h="312605">
                <a:tc>
                  <a:txBody>
                    <a:bodyPr/>
                    <a:lstStyle/>
                    <a:p>
                      <a:r>
                        <a:rPr lang="fr-FR" sz="1400" b="1" dirty="0" smtClean="0"/>
                        <a:t>HUEZ CUP</a:t>
                      </a:r>
                      <a:endParaRPr lang="fr-F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1" dirty="0" smtClean="0"/>
                        <a:t>HUEZ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1" dirty="0" smtClean="0"/>
                        <a:t>GS</a:t>
                      </a:r>
                      <a:endParaRPr lang="fr-F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1" dirty="0" smtClean="0"/>
                        <a:t>Dimanche 9 Janvier</a:t>
                      </a:r>
                      <a:endParaRPr lang="fr-F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1" dirty="0" smtClean="0"/>
                        <a:t>Promo</a:t>
                      </a:r>
                      <a:endParaRPr lang="fr-FR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3606267"/>
                  </a:ext>
                </a:extLst>
              </a:tr>
              <a:tr h="312605">
                <a:tc>
                  <a:txBody>
                    <a:bodyPr/>
                    <a:lstStyle/>
                    <a:p>
                      <a:r>
                        <a:rPr lang="fr-FR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Challenge </a:t>
                      </a:r>
                      <a:r>
                        <a:rPr lang="fr-FR" sz="14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Gresivaudan</a:t>
                      </a:r>
                      <a:endParaRPr lang="fr-F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1" dirty="0" smtClean="0"/>
                        <a:t>COLLET</a:t>
                      </a:r>
                      <a:endParaRPr lang="fr-F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1" dirty="0" smtClean="0"/>
                        <a:t>GS</a:t>
                      </a:r>
                      <a:endParaRPr lang="fr-F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1" dirty="0" smtClean="0"/>
                        <a:t>Dimanche 23 Janvier</a:t>
                      </a:r>
                      <a:endParaRPr lang="fr-F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1" dirty="0" smtClean="0"/>
                        <a:t>District</a:t>
                      </a:r>
                      <a:endParaRPr lang="fr-FR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4808982"/>
                  </a:ext>
                </a:extLst>
              </a:tr>
              <a:tr h="312605">
                <a:tc>
                  <a:txBody>
                    <a:bodyPr/>
                    <a:lstStyle/>
                    <a:p>
                      <a:r>
                        <a:rPr lang="fr-FR" sz="1400" b="1" dirty="0" smtClean="0"/>
                        <a:t>Coupe d’Argent</a:t>
                      </a:r>
                      <a:endParaRPr lang="fr-F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1" dirty="0" smtClean="0"/>
                        <a:t>VAUJANY</a:t>
                      </a:r>
                      <a:endParaRPr lang="fr-F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1" dirty="0" smtClean="0"/>
                        <a:t>SL</a:t>
                      </a:r>
                      <a:endParaRPr lang="fr-F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1" dirty="0" smtClean="0"/>
                        <a:t>Samedi 29 Janvier</a:t>
                      </a:r>
                      <a:endParaRPr lang="fr-F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1" dirty="0" smtClean="0"/>
                        <a:t>Régionale</a:t>
                      </a:r>
                      <a:endParaRPr lang="fr-FR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9895910"/>
                  </a:ext>
                </a:extLst>
              </a:tr>
              <a:tr h="312605">
                <a:tc>
                  <a:txBody>
                    <a:bodyPr/>
                    <a:lstStyle/>
                    <a:p>
                      <a:r>
                        <a:rPr lang="fr-FR" sz="1400" b="1" dirty="0" smtClean="0"/>
                        <a:t>Coupe d’Argent</a:t>
                      </a:r>
                      <a:endParaRPr lang="fr-F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1" dirty="0" smtClean="0"/>
                        <a:t>BARIOZ</a:t>
                      </a:r>
                      <a:endParaRPr lang="fr-F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1" dirty="0" smtClean="0"/>
                        <a:t>GS</a:t>
                      </a:r>
                      <a:endParaRPr lang="fr-F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1" dirty="0" smtClean="0"/>
                        <a:t>Dimanche 30 Janvier</a:t>
                      </a:r>
                      <a:endParaRPr lang="fr-F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1" dirty="0" smtClean="0"/>
                        <a:t>Régionale</a:t>
                      </a:r>
                      <a:endParaRPr lang="fr-FR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2291395"/>
                  </a:ext>
                </a:extLst>
              </a:tr>
              <a:tr h="312605">
                <a:tc>
                  <a:txBody>
                    <a:bodyPr/>
                    <a:lstStyle/>
                    <a:p>
                      <a:r>
                        <a:rPr lang="fr-FR" sz="1400" b="1" dirty="0" smtClean="0"/>
                        <a:t>Coupe d’Argent</a:t>
                      </a:r>
                      <a:endParaRPr lang="fr-F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1" dirty="0" smtClean="0"/>
                        <a:t>AUTRANS</a:t>
                      </a:r>
                      <a:endParaRPr lang="fr-F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1" dirty="0" smtClean="0"/>
                        <a:t>GS/Saut</a:t>
                      </a:r>
                      <a:endParaRPr lang="fr-F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1" dirty="0" smtClean="0"/>
                        <a:t>Dimanche 6 Février</a:t>
                      </a:r>
                      <a:endParaRPr lang="fr-F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1" dirty="0" smtClean="0"/>
                        <a:t>Régionale</a:t>
                      </a:r>
                      <a:endParaRPr lang="fr-FR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4018759"/>
                  </a:ext>
                </a:extLst>
              </a:tr>
              <a:tr h="312605">
                <a:tc>
                  <a:txBody>
                    <a:bodyPr/>
                    <a:lstStyle/>
                    <a:p>
                      <a:r>
                        <a:rPr lang="fr-FR" sz="1400" b="1" dirty="0" smtClean="0"/>
                        <a:t>Coupe d’Argent</a:t>
                      </a:r>
                      <a:endParaRPr lang="fr-F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1" dirty="0" smtClean="0"/>
                        <a:t>COLLET</a:t>
                      </a:r>
                      <a:endParaRPr lang="fr-F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1" dirty="0" smtClean="0"/>
                        <a:t>SL</a:t>
                      </a:r>
                      <a:endParaRPr lang="fr-F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1" dirty="0" smtClean="0"/>
                        <a:t>Samedi 19 Février</a:t>
                      </a:r>
                      <a:endParaRPr lang="fr-F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1" dirty="0" smtClean="0"/>
                        <a:t>Régionale</a:t>
                      </a:r>
                      <a:endParaRPr lang="fr-FR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2311567"/>
                  </a:ext>
                </a:extLst>
              </a:tr>
              <a:tr h="31260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 smtClean="0"/>
                        <a:t>Coupe d’Argent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1" dirty="0" smtClean="0"/>
                        <a:t>COLLET</a:t>
                      </a:r>
                      <a:endParaRPr lang="fr-F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1" dirty="0" smtClean="0"/>
                        <a:t>GS</a:t>
                      </a:r>
                      <a:endParaRPr lang="fr-F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1" dirty="0" smtClean="0"/>
                        <a:t>Dimanche 20 Février</a:t>
                      </a:r>
                      <a:endParaRPr lang="fr-F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1" dirty="0" smtClean="0"/>
                        <a:t>Régionale</a:t>
                      </a:r>
                      <a:endParaRPr lang="fr-FR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8406851"/>
                  </a:ext>
                </a:extLst>
              </a:tr>
              <a:tr h="312605">
                <a:tc>
                  <a:txBody>
                    <a:bodyPr/>
                    <a:lstStyle/>
                    <a:p>
                      <a:r>
                        <a:rPr lang="fr-FR" sz="1400" b="1" dirty="0" smtClean="0"/>
                        <a:t>Challenge </a:t>
                      </a:r>
                      <a:r>
                        <a:rPr lang="fr-FR" sz="1400" b="1" dirty="0" err="1" smtClean="0"/>
                        <a:t>Gresivaudan</a:t>
                      </a:r>
                      <a:endParaRPr lang="fr-F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1" dirty="0" smtClean="0"/>
                        <a:t>BARIOZ</a:t>
                      </a:r>
                      <a:endParaRPr lang="fr-F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1" dirty="0" smtClean="0"/>
                        <a:t>GS</a:t>
                      </a:r>
                      <a:endParaRPr lang="fr-F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1" dirty="0" smtClean="0"/>
                        <a:t>Dimanche 27 Février</a:t>
                      </a:r>
                      <a:endParaRPr lang="fr-F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1" dirty="0" smtClean="0"/>
                        <a:t>District</a:t>
                      </a:r>
                      <a:endParaRPr lang="fr-FR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4486777"/>
                  </a:ext>
                </a:extLst>
              </a:tr>
              <a:tr h="312605">
                <a:tc>
                  <a:txBody>
                    <a:bodyPr/>
                    <a:lstStyle/>
                    <a:p>
                      <a:r>
                        <a:rPr lang="fr-FR" sz="1400" b="1" dirty="0" smtClean="0"/>
                        <a:t>CRISTAUX</a:t>
                      </a:r>
                      <a:endParaRPr lang="fr-F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1" dirty="0" smtClean="0"/>
                        <a:t>HUEZ</a:t>
                      </a:r>
                      <a:endParaRPr lang="fr-F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1" dirty="0" smtClean="0"/>
                        <a:t>GS/CR</a:t>
                      </a:r>
                      <a:endParaRPr lang="fr-F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1" dirty="0" smtClean="0"/>
                        <a:t>Samedi 5 Mars</a:t>
                      </a:r>
                      <a:endParaRPr lang="fr-F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1" dirty="0" smtClean="0"/>
                        <a:t>Promo</a:t>
                      </a:r>
                      <a:endParaRPr lang="fr-FR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6568615"/>
                  </a:ext>
                </a:extLst>
              </a:tr>
              <a:tr h="258326">
                <a:tc>
                  <a:txBody>
                    <a:bodyPr/>
                    <a:lstStyle/>
                    <a:p>
                      <a:r>
                        <a:rPr lang="fr-FR" sz="1400" b="1" dirty="0" smtClean="0"/>
                        <a:t>Challenge </a:t>
                      </a:r>
                      <a:r>
                        <a:rPr lang="fr-FR" sz="1400" b="1" dirty="0" err="1" smtClean="0"/>
                        <a:t>Gresivaudan</a:t>
                      </a:r>
                      <a:r>
                        <a:rPr lang="fr-FR" sz="1400" b="1" dirty="0" smtClean="0"/>
                        <a:t> TOGOLO </a:t>
                      </a:r>
                      <a:r>
                        <a:rPr lang="fr-FR" sz="1400" b="1" dirty="0" err="1" smtClean="0"/>
                        <a:t>Cup</a:t>
                      </a:r>
                      <a:endParaRPr lang="fr-F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1" dirty="0" smtClean="0"/>
                        <a:t>7 </a:t>
                      </a:r>
                      <a:r>
                        <a:rPr lang="fr-FR" sz="1400" b="1" dirty="0" err="1" smtClean="0"/>
                        <a:t>Laux</a:t>
                      </a:r>
                      <a:endParaRPr lang="fr-F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1" dirty="0" smtClean="0"/>
                        <a:t>GS/CR</a:t>
                      </a:r>
                      <a:endParaRPr lang="fr-F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1" dirty="0" smtClean="0"/>
                        <a:t>Samedi 12 Mars</a:t>
                      </a:r>
                      <a:endParaRPr lang="fr-F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1" dirty="0" smtClean="0"/>
                        <a:t>District</a:t>
                      </a:r>
                      <a:endParaRPr lang="fr-FR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3011154"/>
                  </a:ext>
                </a:extLst>
              </a:tr>
              <a:tr h="312605">
                <a:tc>
                  <a:txBody>
                    <a:bodyPr/>
                    <a:lstStyle/>
                    <a:p>
                      <a:r>
                        <a:rPr lang="fr-FR" sz="1400" b="1" dirty="0" smtClean="0"/>
                        <a:t>Coupe</a:t>
                      </a:r>
                      <a:r>
                        <a:rPr lang="fr-FR" sz="1400" b="1" baseline="0" dirty="0" smtClean="0"/>
                        <a:t> d’Argent</a:t>
                      </a:r>
                      <a:endParaRPr lang="fr-F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1" dirty="0" smtClean="0"/>
                        <a:t>COLLET</a:t>
                      </a:r>
                      <a:endParaRPr lang="fr-F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1" dirty="0" smtClean="0"/>
                        <a:t>GS Equipe</a:t>
                      </a:r>
                      <a:endParaRPr lang="fr-F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1" dirty="0" smtClean="0"/>
                        <a:t>Dimanche 13 Mars</a:t>
                      </a:r>
                      <a:endParaRPr lang="fr-F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1" dirty="0" smtClean="0"/>
                        <a:t>Régionale</a:t>
                      </a:r>
                      <a:endParaRPr lang="fr-FR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7397749"/>
                  </a:ext>
                </a:extLst>
              </a:tr>
              <a:tr h="312605">
                <a:tc>
                  <a:txBody>
                    <a:bodyPr/>
                    <a:lstStyle/>
                    <a:p>
                      <a:r>
                        <a:rPr lang="fr-FR" sz="1400" b="1" dirty="0" smtClean="0"/>
                        <a:t>Finale</a:t>
                      </a:r>
                      <a:r>
                        <a:rPr lang="fr-FR" sz="1400" b="1" baseline="0" dirty="0" smtClean="0"/>
                        <a:t> District</a:t>
                      </a:r>
                      <a:endParaRPr lang="fr-F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1" dirty="0" smtClean="0"/>
                        <a:t>COLLET</a:t>
                      </a:r>
                      <a:endParaRPr lang="fr-F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1" dirty="0" smtClean="0"/>
                        <a:t>GS/P</a:t>
                      </a:r>
                      <a:endParaRPr lang="fr-F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1" dirty="0" smtClean="0"/>
                        <a:t>Dimanche 3 Avril</a:t>
                      </a:r>
                      <a:endParaRPr lang="fr-F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1" dirty="0" smtClean="0"/>
                        <a:t>District</a:t>
                      </a:r>
                      <a:endParaRPr lang="fr-FR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5203537"/>
                  </a:ext>
                </a:extLst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2309931"/>
              </p:ext>
            </p:extLst>
          </p:nvPr>
        </p:nvGraphicFramePr>
        <p:xfrm>
          <a:off x="323526" y="5445224"/>
          <a:ext cx="8568951" cy="1250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8272">
                  <a:extLst>
                    <a:ext uri="{9D8B030D-6E8A-4147-A177-3AD203B41FA5}">
                      <a16:colId xmlns:a16="http://schemas.microsoft.com/office/drawing/2014/main" val="121610009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909836749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3829736962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902452581"/>
                    </a:ext>
                  </a:extLst>
                </a:gridCol>
                <a:gridCol w="1152127">
                  <a:extLst>
                    <a:ext uri="{9D8B030D-6E8A-4147-A177-3AD203B41FA5}">
                      <a16:colId xmlns:a16="http://schemas.microsoft.com/office/drawing/2014/main" val="926455917"/>
                    </a:ext>
                  </a:extLst>
                </a:gridCol>
              </a:tblGrid>
              <a:tr h="312605"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COURSES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LIEU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Discipline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Date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Type</a:t>
                      </a:r>
                      <a:endParaRPr lang="fr-F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5561046"/>
                  </a:ext>
                </a:extLst>
              </a:tr>
              <a:tr h="312605">
                <a:tc>
                  <a:txBody>
                    <a:bodyPr/>
                    <a:lstStyle/>
                    <a:p>
                      <a:r>
                        <a:rPr lang="fr-FR" sz="1400" b="1" dirty="0" smtClean="0"/>
                        <a:t>Coupe</a:t>
                      </a:r>
                      <a:r>
                        <a:rPr lang="fr-FR" sz="1400" b="1" baseline="0" dirty="0" smtClean="0"/>
                        <a:t> d’Argent </a:t>
                      </a:r>
                      <a:r>
                        <a:rPr lang="fr-FR" sz="1400" b="1" baseline="0" dirty="0" err="1" smtClean="0"/>
                        <a:t>Ofé</a:t>
                      </a:r>
                      <a:r>
                        <a:rPr lang="fr-FR" sz="1400" b="1" baseline="0" dirty="0" smtClean="0"/>
                        <a:t> X </a:t>
                      </a:r>
                      <a:r>
                        <a:rPr lang="fr-FR" sz="1400" b="1" baseline="0" dirty="0" err="1" smtClean="0"/>
                        <a:t>Days</a:t>
                      </a:r>
                      <a:endParaRPr lang="fr-F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1" dirty="0" smtClean="0"/>
                        <a:t>HUEZ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1" dirty="0" smtClean="0"/>
                        <a:t>Ski</a:t>
                      </a:r>
                      <a:r>
                        <a:rPr lang="fr-FR" sz="1400" b="1" baseline="0" dirty="0" smtClean="0"/>
                        <a:t> Cross</a:t>
                      </a:r>
                      <a:endParaRPr lang="fr-F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1" dirty="0" smtClean="0"/>
                        <a:t>Samedi 19 Mars</a:t>
                      </a:r>
                      <a:endParaRPr lang="fr-F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1" dirty="0" smtClean="0"/>
                        <a:t>Régionale</a:t>
                      </a:r>
                      <a:endParaRPr lang="fr-FR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3606267"/>
                  </a:ext>
                </a:extLst>
              </a:tr>
              <a:tr h="31260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Coupe d’Argent</a:t>
                      </a:r>
                      <a:endParaRPr lang="fr-FR" sz="14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 smtClean="0"/>
                        <a:t>OZ</a:t>
                      </a:r>
                      <a:endParaRPr lang="fr-F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 smtClean="0"/>
                        <a:t>Parallèle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 smtClean="0"/>
                        <a:t>Dimanche 2O Mars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 smtClean="0"/>
                        <a:t>Régionale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5484277"/>
                  </a:ext>
                </a:extLst>
              </a:tr>
              <a:tr h="312605">
                <a:tc>
                  <a:txBody>
                    <a:bodyPr/>
                    <a:lstStyle/>
                    <a:p>
                      <a:r>
                        <a:rPr lang="fr-FR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COQ d’OR (U12 2</a:t>
                      </a:r>
                      <a:r>
                        <a:rPr lang="fr-FR" sz="1400" b="1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ème</a:t>
                      </a:r>
                      <a:r>
                        <a:rPr lang="fr-FR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fr-F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1" dirty="0" smtClean="0"/>
                        <a:t>LES MENUIRES</a:t>
                      </a:r>
                      <a:endParaRPr lang="fr-F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1" dirty="0" smtClean="0"/>
                        <a:t>GS</a:t>
                      </a:r>
                      <a:endParaRPr lang="fr-F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1" dirty="0" smtClean="0"/>
                        <a:t>23/26</a:t>
                      </a:r>
                      <a:r>
                        <a:rPr lang="fr-FR" sz="1400" b="1" baseline="0" dirty="0" smtClean="0"/>
                        <a:t> Mars</a:t>
                      </a:r>
                      <a:endParaRPr lang="fr-F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1" dirty="0" smtClean="0"/>
                        <a:t>France</a:t>
                      </a:r>
                      <a:endParaRPr lang="fr-FR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4808982"/>
                  </a:ext>
                </a:extLst>
              </a:tr>
            </a:tbl>
          </a:graphicData>
        </a:graphic>
      </p:graphicFrame>
      <p:sp>
        <p:nvSpPr>
          <p:cNvPr id="7" name="ZoneTexte 6"/>
          <p:cNvSpPr txBox="1">
            <a:spLocks noChangeArrowheads="1"/>
          </p:cNvSpPr>
          <p:nvPr/>
        </p:nvSpPr>
        <p:spPr bwMode="auto">
          <a:xfrm>
            <a:off x="330600" y="4999721"/>
            <a:ext cx="1656184" cy="338554"/>
          </a:xfrm>
          <a:prstGeom prst="rect">
            <a:avLst/>
          </a:prstGeom>
          <a:solidFill>
            <a:srgbClr val="0000FF">
              <a:alpha val="58038"/>
            </a:srgb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16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A Confirmer</a:t>
            </a:r>
            <a:endParaRPr lang="fr-FR" altLang="fr-FR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862247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6"/>
          <p:cNvSpPr txBox="1">
            <a:spLocks noChangeArrowheads="1"/>
          </p:cNvSpPr>
          <p:nvPr/>
        </p:nvSpPr>
        <p:spPr bwMode="auto">
          <a:xfrm>
            <a:off x="4139952" y="81418"/>
            <a:ext cx="4824536" cy="584775"/>
          </a:xfrm>
          <a:prstGeom prst="rect">
            <a:avLst/>
          </a:prstGeom>
          <a:solidFill>
            <a:srgbClr val="0070C0">
              <a:alpha val="58038"/>
            </a:srgb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U14  - 2008 / 2009</a:t>
            </a:r>
            <a:endParaRPr lang="fr-FR" altLang="fr-FR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5" name="ZoneTexte 6"/>
          <p:cNvSpPr txBox="1">
            <a:spLocks noChangeArrowheads="1"/>
          </p:cNvSpPr>
          <p:nvPr/>
        </p:nvSpPr>
        <p:spPr bwMode="auto">
          <a:xfrm>
            <a:off x="62604" y="81419"/>
            <a:ext cx="4033838" cy="584775"/>
          </a:xfrm>
          <a:prstGeom prst="rect">
            <a:avLst/>
          </a:prstGeom>
          <a:solidFill>
            <a:schemeClr val="bg1">
              <a:lumMod val="50000"/>
              <a:alpha val="58038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COURSES</a:t>
            </a:r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6826523"/>
              </p:ext>
            </p:extLst>
          </p:nvPr>
        </p:nvGraphicFramePr>
        <p:xfrm>
          <a:off x="323526" y="764704"/>
          <a:ext cx="8568951" cy="43686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322">
                  <a:extLst>
                    <a:ext uri="{9D8B030D-6E8A-4147-A177-3AD203B41FA5}">
                      <a16:colId xmlns:a16="http://schemas.microsoft.com/office/drawing/2014/main" val="121610009"/>
                    </a:ext>
                  </a:extLst>
                </a:gridCol>
                <a:gridCol w="1152126">
                  <a:extLst>
                    <a:ext uri="{9D8B030D-6E8A-4147-A177-3AD203B41FA5}">
                      <a16:colId xmlns:a16="http://schemas.microsoft.com/office/drawing/2014/main" val="2909836749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3829736962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902452581"/>
                    </a:ext>
                  </a:extLst>
                </a:gridCol>
                <a:gridCol w="1152127">
                  <a:extLst>
                    <a:ext uri="{9D8B030D-6E8A-4147-A177-3AD203B41FA5}">
                      <a16:colId xmlns:a16="http://schemas.microsoft.com/office/drawing/2014/main" val="926455917"/>
                    </a:ext>
                  </a:extLst>
                </a:gridCol>
              </a:tblGrid>
              <a:tr h="312605"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COURSES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LIEU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Discipline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Date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Type</a:t>
                      </a:r>
                      <a:endParaRPr lang="fr-F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5561046"/>
                  </a:ext>
                </a:extLst>
              </a:tr>
              <a:tr h="312605">
                <a:tc>
                  <a:txBody>
                    <a:bodyPr/>
                    <a:lstStyle/>
                    <a:p>
                      <a:r>
                        <a:rPr lang="fr-FR" sz="1400" b="1" dirty="0" smtClean="0"/>
                        <a:t>HUEZ CUP</a:t>
                      </a:r>
                      <a:endParaRPr lang="fr-F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1" dirty="0" smtClean="0"/>
                        <a:t>HUEZ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1" dirty="0" smtClean="0"/>
                        <a:t>GS</a:t>
                      </a:r>
                      <a:endParaRPr lang="fr-F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1" dirty="0" smtClean="0"/>
                        <a:t>Samedi 8 Janvier</a:t>
                      </a:r>
                      <a:endParaRPr lang="fr-F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1" dirty="0" smtClean="0"/>
                        <a:t>Promo</a:t>
                      </a:r>
                      <a:endParaRPr lang="fr-FR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3606267"/>
                  </a:ext>
                </a:extLst>
              </a:tr>
              <a:tr h="312605">
                <a:tc>
                  <a:txBody>
                    <a:bodyPr/>
                    <a:lstStyle/>
                    <a:p>
                      <a:r>
                        <a:rPr lang="fr-FR" sz="14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Coupe d’Argent</a:t>
                      </a:r>
                      <a:endParaRPr lang="fr-FR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1" dirty="0" smtClean="0">
                          <a:solidFill>
                            <a:srgbClr val="FF0000"/>
                          </a:solidFill>
                        </a:rPr>
                        <a:t>2 Alpes</a:t>
                      </a:r>
                      <a:endParaRPr lang="fr-FR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1" dirty="0" smtClean="0">
                          <a:solidFill>
                            <a:srgbClr val="FF0000"/>
                          </a:solidFill>
                        </a:rPr>
                        <a:t>SG</a:t>
                      </a:r>
                      <a:endParaRPr lang="fr-FR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1" dirty="0" smtClean="0">
                          <a:solidFill>
                            <a:srgbClr val="FF0000"/>
                          </a:solidFill>
                        </a:rPr>
                        <a:t>10-11-12 Janvier</a:t>
                      </a:r>
                      <a:endParaRPr lang="fr-FR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1" dirty="0" smtClean="0">
                          <a:solidFill>
                            <a:srgbClr val="FF0000"/>
                          </a:solidFill>
                        </a:rPr>
                        <a:t>Régionale</a:t>
                      </a:r>
                      <a:endParaRPr lang="fr-FR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4808982"/>
                  </a:ext>
                </a:extLst>
              </a:tr>
              <a:tr h="312605">
                <a:tc>
                  <a:txBody>
                    <a:bodyPr/>
                    <a:lstStyle/>
                    <a:p>
                      <a:r>
                        <a:rPr lang="fr-FR" sz="1400" b="1" dirty="0" smtClean="0"/>
                        <a:t>Coupe d’Argent</a:t>
                      </a:r>
                      <a:endParaRPr lang="fr-F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1" dirty="0" err="1" smtClean="0"/>
                        <a:t>Chamrousse</a:t>
                      </a:r>
                      <a:endParaRPr lang="fr-F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1" dirty="0" smtClean="0"/>
                        <a:t>SL</a:t>
                      </a:r>
                      <a:endParaRPr lang="fr-F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1" dirty="0" smtClean="0"/>
                        <a:t>Samedi 22 Janvier</a:t>
                      </a:r>
                      <a:endParaRPr lang="fr-F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1" dirty="0" smtClean="0"/>
                        <a:t>Régionale</a:t>
                      </a:r>
                      <a:endParaRPr lang="fr-FR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9895910"/>
                  </a:ext>
                </a:extLst>
              </a:tr>
              <a:tr h="312605">
                <a:tc>
                  <a:txBody>
                    <a:bodyPr/>
                    <a:lstStyle/>
                    <a:p>
                      <a:r>
                        <a:rPr lang="fr-FR" sz="1400" b="1" dirty="0" smtClean="0"/>
                        <a:t>Coupe d’Argent</a:t>
                      </a:r>
                      <a:endParaRPr lang="fr-F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1" dirty="0" smtClean="0"/>
                        <a:t>VILLARD</a:t>
                      </a:r>
                      <a:endParaRPr lang="fr-F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1" dirty="0" smtClean="0"/>
                        <a:t>GS</a:t>
                      </a:r>
                      <a:endParaRPr lang="fr-F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1" dirty="0" smtClean="0"/>
                        <a:t>Dimanche 23 Janvier</a:t>
                      </a:r>
                      <a:endParaRPr lang="fr-F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1" dirty="0" smtClean="0"/>
                        <a:t>Régionale</a:t>
                      </a:r>
                      <a:endParaRPr lang="fr-FR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2291395"/>
                  </a:ext>
                </a:extLst>
              </a:tr>
              <a:tr h="312605">
                <a:tc>
                  <a:txBody>
                    <a:bodyPr/>
                    <a:lstStyle/>
                    <a:p>
                      <a:r>
                        <a:rPr lang="fr-FR" sz="1400" b="1" dirty="0" smtClean="0"/>
                        <a:t>Challenge </a:t>
                      </a:r>
                      <a:r>
                        <a:rPr lang="fr-FR" sz="1400" b="1" dirty="0" err="1" smtClean="0"/>
                        <a:t>Gresivaudan</a:t>
                      </a:r>
                      <a:endParaRPr lang="fr-F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1" dirty="0" smtClean="0"/>
                        <a:t>7 </a:t>
                      </a:r>
                      <a:r>
                        <a:rPr lang="fr-FR" sz="1400" b="1" dirty="0" err="1" smtClean="0"/>
                        <a:t>Laux</a:t>
                      </a:r>
                      <a:r>
                        <a:rPr lang="fr-FR" sz="1400" b="1" dirty="0" smtClean="0"/>
                        <a:t> </a:t>
                      </a:r>
                      <a:endParaRPr lang="fr-F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1" dirty="0" smtClean="0"/>
                        <a:t>GS</a:t>
                      </a:r>
                      <a:endParaRPr lang="fr-F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1" dirty="0" smtClean="0"/>
                        <a:t>Dimanche 30 Janvier</a:t>
                      </a:r>
                      <a:endParaRPr lang="fr-F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1" dirty="0" smtClean="0"/>
                        <a:t>District</a:t>
                      </a:r>
                      <a:endParaRPr lang="fr-FR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2625349"/>
                  </a:ext>
                </a:extLst>
              </a:tr>
              <a:tr h="312605">
                <a:tc>
                  <a:txBody>
                    <a:bodyPr/>
                    <a:lstStyle/>
                    <a:p>
                      <a:r>
                        <a:rPr lang="fr-FR" sz="1400" b="1" dirty="0" smtClean="0"/>
                        <a:t>Coupe d’Argent</a:t>
                      </a:r>
                      <a:endParaRPr lang="fr-F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1" dirty="0" smtClean="0"/>
                        <a:t>AUTRANS</a:t>
                      </a:r>
                      <a:endParaRPr lang="fr-F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1" dirty="0" smtClean="0"/>
                        <a:t>GS/Saut</a:t>
                      </a:r>
                      <a:endParaRPr lang="fr-F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1" dirty="0" smtClean="0"/>
                        <a:t>Samedi 5</a:t>
                      </a:r>
                      <a:r>
                        <a:rPr lang="fr-FR" sz="1400" b="1" baseline="0" dirty="0" smtClean="0"/>
                        <a:t> F</a:t>
                      </a:r>
                      <a:r>
                        <a:rPr lang="fr-FR" sz="1400" b="1" dirty="0" smtClean="0"/>
                        <a:t>évrier</a:t>
                      </a:r>
                      <a:endParaRPr lang="fr-F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1" dirty="0" smtClean="0"/>
                        <a:t>Régionale</a:t>
                      </a:r>
                      <a:endParaRPr lang="fr-FR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4018759"/>
                  </a:ext>
                </a:extLst>
              </a:tr>
              <a:tr h="312605">
                <a:tc>
                  <a:txBody>
                    <a:bodyPr/>
                    <a:lstStyle/>
                    <a:p>
                      <a:r>
                        <a:rPr lang="fr-FR" sz="1400" b="1" dirty="0" smtClean="0"/>
                        <a:t>Challenge </a:t>
                      </a:r>
                      <a:r>
                        <a:rPr lang="fr-FR" sz="1400" b="1" dirty="0" err="1" smtClean="0"/>
                        <a:t>Gresivaudan</a:t>
                      </a:r>
                      <a:endParaRPr lang="fr-F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1" dirty="0" smtClean="0"/>
                        <a:t>COLLET</a:t>
                      </a:r>
                      <a:endParaRPr lang="fr-F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1" dirty="0" smtClean="0"/>
                        <a:t>GS</a:t>
                      </a:r>
                      <a:endParaRPr lang="fr-F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1" dirty="0" smtClean="0"/>
                        <a:t>Dimanche 13 Février</a:t>
                      </a:r>
                      <a:endParaRPr lang="fr-F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1" dirty="0" smtClean="0"/>
                        <a:t>District</a:t>
                      </a:r>
                      <a:endParaRPr lang="fr-FR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2311567"/>
                  </a:ext>
                </a:extLst>
              </a:tr>
              <a:tr h="31260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i="0" dirty="0" smtClean="0">
                          <a:solidFill>
                            <a:srgbClr val="FF0000"/>
                          </a:solidFill>
                        </a:rPr>
                        <a:t>Coupe</a:t>
                      </a:r>
                      <a:r>
                        <a:rPr lang="fr-FR" sz="1400" b="1" i="0" baseline="0" dirty="0" smtClean="0">
                          <a:solidFill>
                            <a:srgbClr val="FF0000"/>
                          </a:solidFill>
                        </a:rPr>
                        <a:t> d’Argent</a:t>
                      </a:r>
                      <a:endParaRPr lang="fr-FR" sz="1400" b="1" i="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1" i="0" dirty="0" smtClean="0">
                          <a:solidFill>
                            <a:srgbClr val="FF0000"/>
                          </a:solidFill>
                        </a:rPr>
                        <a:t>2 Alpes</a:t>
                      </a:r>
                      <a:endParaRPr lang="fr-FR" sz="1400" b="1" i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1" i="0" dirty="0" smtClean="0">
                          <a:solidFill>
                            <a:srgbClr val="FF0000"/>
                          </a:solidFill>
                        </a:rPr>
                        <a:t>SG</a:t>
                      </a:r>
                      <a:endParaRPr lang="fr-FR" sz="1400" b="1" i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1" i="0" dirty="0" smtClean="0">
                          <a:solidFill>
                            <a:srgbClr val="FF0000"/>
                          </a:solidFill>
                        </a:rPr>
                        <a:t>13-14-15 Février</a:t>
                      </a:r>
                      <a:endParaRPr lang="fr-FR" sz="1400" b="1" i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1" i="0" dirty="0" smtClean="0">
                          <a:solidFill>
                            <a:srgbClr val="FF0000"/>
                          </a:solidFill>
                        </a:rPr>
                        <a:t>Régionale</a:t>
                      </a:r>
                      <a:endParaRPr lang="fr-FR" sz="1400" b="1" i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8406851"/>
                  </a:ext>
                </a:extLst>
              </a:tr>
              <a:tr h="31260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 smtClean="0"/>
                        <a:t>Challenge </a:t>
                      </a:r>
                      <a:r>
                        <a:rPr lang="fr-FR" sz="1400" b="1" dirty="0" err="1" smtClean="0"/>
                        <a:t>Gresivaudan</a:t>
                      </a:r>
                      <a:endParaRPr lang="fr-FR" sz="14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1" dirty="0" smtClean="0"/>
                        <a:t>BARIOZ</a:t>
                      </a:r>
                      <a:endParaRPr lang="fr-F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1" dirty="0" smtClean="0"/>
                        <a:t>GS</a:t>
                      </a:r>
                      <a:endParaRPr lang="fr-F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1" dirty="0" smtClean="0"/>
                        <a:t>Dimanche 27 Février</a:t>
                      </a:r>
                      <a:endParaRPr lang="fr-F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1" dirty="0" smtClean="0"/>
                        <a:t>District</a:t>
                      </a:r>
                      <a:endParaRPr lang="fr-FR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4486777"/>
                  </a:ext>
                </a:extLst>
              </a:tr>
              <a:tr h="312605">
                <a:tc>
                  <a:txBody>
                    <a:bodyPr/>
                    <a:lstStyle/>
                    <a:p>
                      <a:r>
                        <a:rPr lang="fr-FR" sz="1400" b="1" dirty="0" smtClean="0"/>
                        <a:t>Coupe d’Argent</a:t>
                      </a:r>
                      <a:endParaRPr lang="fr-F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1" dirty="0" smtClean="0"/>
                        <a:t>7 </a:t>
                      </a:r>
                      <a:r>
                        <a:rPr lang="fr-FR" sz="1400" b="1" dirty="0" err="1" smtClean="0"/>
                        <a:t>Laux</a:t>
                      </a:r>
                      <a:endParaRPr lang="fr-F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1" dirty="0" smtClean="0"/>
                        <a:t>SL</a:t>
                      </a:r>
                      <a:endParaRPr lang="fr-F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1" dirty="0" smtClean="0"/>
                        <a:t>Samedi 5 Mars</a:t>
                      </a:r>
                      <a:endParaRPr lang="fr-F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1" dirty="0" smtClean="0"/>
                        <a:t>Régionale</a:t>
                      </a:r>
                      <a:endParaRPr lang="fr-FR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6568615"/>
                  </a:ext>
                </a:extLst>
              </a:tr>
              <a:tr h="258326">
                <a:tc>
                  <a:txBody>
                    <a:bodyPr/>
                    <a:lstStyle/>
                    <a:p>
                      <a:r>
                        <a:rPr lang="fr-FR" sz="1400" b="1" dirty="0" smtClean="0"/>
                        <a:t>Coupe d’Argent</a:t>
                      </a:r>
                      <a:endParaRPr lang="fr-F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1" dirty="0" smtClean="0"/>
                        <a:t>7 </a:t>
                      </a:r>
                      <a:r>
                        <a:rPr lang="fr-FR" sz="1400" b="1" dirty="0" err="1" smtClean="0"/>
                        <a:t>Laux</a:t>
                      </a:r>
                      <a:endParaRPr lang="fr-F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1" dirty="0" smtClean="0"/>
                        <a:t>GS</a:t>
                      </a:r>
                      <a:endParaRPr lang="fr-F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1" dirty="0" smtClean="0"/>
                        <a:t>Dimanche 6 Mars</a:t>
                      </a:r>
                      <a:endParaRPr lang="fr-F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1" dirty="0" smtClean="0"/>
                        <a:t>Régionale</a:t>
                      </a:r>
                      <a:endParaRPr lang="fr-FR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3011154"/>
                  </a:ext>
                </a:extLst>
              </a:tr>
              <a:tr h="312605">
                <a:tc>
                  <a:txBody>
                    <a:bodyPr/>
                    <a:lstStyle/>
                    <a:p>
                      <a:r>
                        <a:rPr lang="fr-FR" sz="1400" b="1" dirty="0" smtClean="0"/>
                        <a:t>Finale District</a:t>
                      </a:r>
                      <a:endParaRPr lang="fr-F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1" dirty="0" smtClean="0"/>
                        <a:t>COLLET</a:t>
                      </a:r>
                      <a:endParaRPr lang="fr-F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1" dirty="0" smtClean="0"/>
                        <a:t>GS/P</a:t>
                      </a:r>
                      <a:endParaRPr lang="fr-F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1" dirty="0" smtClean="0"/>
                        <a:t>Dimanche 3 Avril</a:t>
                      </a:r>
                      <a:endParaRPr lang="fr-F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1" dirty="0" smtClean="0"/>
                        <a:t>District</a:t>
                      </a:r>
                      <a:endParaRPr lang="fr-FR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7397749"/>
                  </a:ext>
                </a:extLst>
              </a:tr>
              <a:tr h="312605">
                <a:tc>
                  <a:txBody>
                    <a:bodyPr/>
                    <a:lstStyle/>
                    <a:p>
                      <a:r>
                        <a:rPr lang="fr-FR" sz="1400" b="1" dirty="0" smtClean="0">
                          <a:solidFill>
                            <a:srgbClr val="FF0000"/>
                          </a:solidFill>
                        </a:rPr>
                        <a:t>SCARA</a:t>
                      </a:r>
                      <a:endParaRPr lang="fr-FR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1" dirty="0" smtClean="0">
                          <a:solidFill>
                            <a:srgbClr val="FF0000"/>
                          </a:solidFill>
                        </a:rPr>
                        <a:t>VAL</a:t>
                      </a:r>
                      <a:r>
                        <a:rPr lang="fr-FR" sz="1400" b="1" baseline="0" dirty="0" smtClean="0">
                          <a:solidFill>
                            <a:srgbClr val="FF0000"/>
                          </a:solidFill>
                        </a:rPr>
                        <a:t> D’ISERE</a:t>
                      </a:r>
                      <a:endParaRPr lang="fr-FR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1" dirty="0" smtClean="0">
                          <a:solidFill>
                            <a:srgbClr val="FF0000"/>
                          </a:solidFill>
                        </a:rPr>
                        <a:t>GS</a:t>
                      </a:r>
                      <a:endParaRPr lang="fr-FR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1" dirty="0" smtClean="0">
                          <a:solidFill>
                            <a:srgbClr val="FF0000"/>
                          </a:solidFill>
                        </a:rPr>
                        <a:t>5-7 Avril</a:t>
                      </a:r>
                      <a:endParaRPr lang="fr-FR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1" dirty="0" smtClean="0">
                          <a:solidFill>
                            <a:srgbClr val="FF0000"/>
                          </a:solidFill>
                        </a:rPr>
                        <a:t>France</a:t>
                      </a:r>
                      <a:endParaRPr lang="fr-FR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5203537"/>
                  </a:ext>
                </a:extLst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0649238"/>
              </p:ext>
            </p:extLst>
          </p:nvPr>
        </p:nvGraphicFramePr>
        <p:xfrm>
          <a:off x="323526" y="5731545"/>
          <a:ext cx="8568951" cy="9378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8272">
                  <a:extLst>
                    <a:ext uri="{9D8B030D-6E8A-4147-A177-3AD203B41FA5}">
                      <a16:colId xmlns:a16="http://schemas.microsoft.com/office/drawing/2014/main" val="121610009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909836749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3829736962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902452581"/>
                    </a:ext>
                  </a:extLst>
                </a:gridCol>
                <a:gridCol w="1152127">
                  <a:extLst>
                    <a:ext uri="{9D8B030D-6E8A-4147-A177-3AD203B41FA5}">
                      <a16:colId xmlns:a16="http://schemas.microsoft.com/office/drawing/2014/main" val="926455917"/>
                    </a:ext>
                  </a:extLst>
                </a:gridCol>
              </a:tblGrid>
              <a:tr h="312605"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COURSES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LIEU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Discipline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Date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Type</a:t>
                      </a:r>
                      <a:endParaRPr lang="fr-F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5561046"/>
                  </a:ext>
                </a:extLst>
              </a:tr>
              <a:tr h="31260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BEN’J</a:t>
                      </a:r>
                      <a:endParaRPr lang="fr-FR" sz="14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 smtClean="0"/>
                        <a:t>Les</a:t>
                      </a:r>
                      <a:r>
                        <a:rPr lang="fr-FR" sz="1400" b="1" baseline="0" dirty="0" smtClean="0"/>
                        <a:t> Saisies</a:t>
                      </a:r>
                      <a:endParaRPr lang="fr-F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 smtClean="0"/>
                        <a:t>Toutes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 smtClean="0"/>
                        <a:t>12/16</a:t>
                      </a:r>
                      <a:r>
                        <a:rPr lang="fr-FR" sz="1400" b="1" baseline="0" dirty="0" smtClean="0"/>
                        <a:t> Mars</a:t>
                      </a:r>
                      <a:endParaRPr lang="fr-FR" sz="14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 smtClean="0"/>
                        <a:t>France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5484277"/>
                  </a:ext>
                </a:extLst>
              </a:tr>
              <a:tr h="312605">
                <a:tc>
                  <a:txBody>
                    <a:bodyPr/>
                    <a:lstStyle/>
                    <a:p>
                      <a:r>
                        <a:rPr lang="fr-FR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COQ d’OR</a:t>
                      </a:r>
                      <a:endParaRPr lang="fr-F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1" dirty="0" smtClean="0"/>
                        <a:t>LES MENUIRES</a:t>
                      </a:r>
                      <a:endParaRPr lang="fr-F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1" dirty="0" smtClean="0"/>
                        <a:t>GS</a:t>
                      </a:r>
                      <a:endParaRPr lang="fr-F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1" dirty="0" smtClean="0"/>
                        <a:t>23/26</a:t>
                      </a:r>
                      <a:r>
                        <a:rPr lang="fr-FR" sz="1400" b="1" baseline="0" dirty="0" smtClean="0"/>
                        <a:t> Mars</a:t>
                      </a:r>
                      <a:endParaRPr lang="fr-F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1" dirty="0" smtClean="0"/>
                        <a:t>France</a:t>
                      </a:r>
                      <a:endParaRPr lang="fr-FR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4808982"/>
                  </a:ext>
                </a:extLst>
              </a:tr>
            </a:tbl>
          </a:graphicData>
        </a:graphic>
      </p:graphicFrame>
      <p:sp>
        <p:nvSpPr>
          <p:cNvPr id="7" name="ZoneTexte 6"/>
          <p:cNvSpPr txBox="1">
            <a:spLocks noChangeArrowheads="1"/>
          </p:cNvSpPr>
          <p:nvPr/>
        </p:nvSpPr>
        <p:spPr bwMode="auto">
          <a:xfrm>
            <a:off x="323526" y="5322694"/>
            <a:ext cx="1656184" cy="338554"/>
          </a:xfrm>
          <a:prstGeom prst="rect">
            <a:avLst/>
          </a:prstGeom>
          <a:solidFill>
            <a:srgbClr val="0000FF">
              <a:alpha val="58038"/>
            </a:srgb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16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A Confirmer</a:t>
            </a:r>
            <a:endParaRPr lang="fr-FR" altLang="fr-FR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91585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6"/>
          <p:cNvSpPr txBox="1">
            <a:spLocks noChangeArrowheads="1"/>
          </p:cNvSpPr>
          <p:nvPr/>
        </p:nvSpPr>
        <p:spPr bwMode="auto">
          <a:xfrm>
            <a:off x="4139952" y="81418"/>
            <a:ext cx="4824536" cy="584775"/>
          </a:xfrm>
          <a:prstGeom prst="rect">
            <a:avLst/>
          </a:prstGeom>
          <a:solidFill>
            <a:srgbClr val="0070C0">
              <a:alpha val="58038"/>
            </a:srgb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U16  - 2007 / 2006</a:t>
            </a:r>
            <a:endParaRPr lang="fr-FR" altLang="fr-FR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5" name="ZoneTexte 6"/>
          <p:cNvSpPr txBox="1">
            <a:spLocks noChangeArrowheads="1"/>
          </p:cNvSpPr>
          <p:nvPr/>
        </p:nvSpPr>
        <p:spPr bwMode="auto">
          <a:xfrm>
            <a:off x="62604" y="81419"/>
            <a:ext cx="4033838" cy="584775"/>
          </a:xfrm>
          <a:prstGeom prst="rect">
            <a:avLst/>
          </a:prstGeom>
          <a:solidFill>
            <a:schemeClr val="bg1">
              <a:lumMod val="50000"/>
              <a:alpha val="58038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COURSES</a:t>
            </a:r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4762347"/>
              </p:ext>
            </p:extLst>
          </p:nvPr>
        </p:nvGraphicFramePr>
        <p:xfrm>
          <a:off x="323526" y="725047"/>
          <a:ext cx="8568951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322">
                  <a:extLst>
                    <a:ext uri="{9D8B030D-6E8A-4147-A177-3AD203B41FA5}">
                      <a16:colId xmlns:a16="http://schemas.microsoft.com/office/drawing/2014/main" val="121610009"/>
                    </a:ext>
                  </a:extLst>
                </a:gridCol>
                <a:gridCol w="1152126">
                  <a:extLst>
                    <a:ext uri="{9D8B030D-6E8A-4147-A177-3AD203B41FA5}">
                      <a16:colId xmlns:a16="http://schemas.microsoft.com/office/drawing/2014/main" val="2909836749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3829736962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902452581"/>
                    </a:ext>
                  </a:extLst>
                </a:gridCol>
                <a:gridCol w="1152127">
                  <a:extLst>
                    <a:ext uri="{9D8B030D-6E8A-4147-A177-3AD203B41FA5}">
                      <a16:colId xmlns:a16="http://schemas.microsoft.com/office/drawing/2014/main" val="926455917"/>
                    </a:ext>
                  </a:extLst>
                </a:gridCol>
              </a:tblGrid>
              <a:tr h="299478"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COURSES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LIEU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Discipline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Date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Type</a:t>
                      </a:r>
                      <a:endParaRPr lang="fr-F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5561046"/>
                  </a:ext>
                </a:extLst>
              </a:tr>
              <a:tr h="299478">
                <a:tc>
                  <a:txBody>
                    <a:bodyPr/>
                    <a:lstStyle/>
                    <a:p>
                      <a:r>
                        <a:rPr lang="fr-FR" sz="1400" b="1" dirty="0" smtClean="0"/>
                        <a:t>Coupe</a:t>
                      </a:r>
                      <a:r>
                        <a:rPr lang="fr-FR" sz="1400" b="1" baseline="0" dirty="0" smtClean="0"/>
                        <a:t> d’Argent</a:t>
                      </a:r>
                      <a:endParaRPr lang="fr-F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1" dirty="0" smtClean="0"/>
                        <a:t>HUEZ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1" dirty="0" smtClean="0"/>
                        <a:t>SL/GS</a:t>
                      </a:r>
                      <a:endParaRPr lang="fr-F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1" dirty="0" smtClean="0"/>
                        <a:t>4/5 Décembre</a:t>
                      </a:r>
                      <a:endParaRPr lang="fr-F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1" dirty="0" smtClean="0"/>
                        <a:t>Régionale</a:t>
                      </a:r>
                      <a:endParaRPr lang="fr-FR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5639807"/>
                  </a:ext>
                </a:extLst>
              </a:tr>
              <a:tr h="299478">
                <a:tc>
                  <a:txBody>
                    <a:bodyPr/>
                    <a:lstStyle/>
                    <a:p>
                      <a:r>
                        <a:rPr lang="fr-FR" sz="1400" b="1" dirty="0" smtClean="0"/>
                        <a:t>Coupe d’Argent</a:t>
                      </a:r>
                      <a:endParaRPr lang="fr-F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1" dirty="0" smtClean="0"/>
                        <a:t>VAUJANY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1" dirty="0" smtClean="0"/>
                        <a:t>GS/SL</a:t>
                      </a:r>
                      <a:endParaRPr lang="fr-F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1" dirty="0" smtClean="0"/>
                        <a:t>27/28 Décembre</a:t>
                      </a:r>
                      <a:endParaRPr lang="fr-F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1" dirty="0" smtClean="0"/>
                        <a:t>Régionale</a:t>
                      </a:r>
                      <a:endParaRPr lang="fr-FR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8219008"/>
                  </a:ext>
                </a:extLst>
              </a:tr>
              <a:tr h="299478">
                <a:tc>
                  <a:txBody>
                    <a:bodyPr/>
                    <a:lstStyle/>
                    <a:p>
                      <a:r>
                        <a:rPr lang="fr-FR" sz="1400" b="1" dirty="0" smtClean="0"/>
                        <a:t>HUEZ CUP</a:t>
                      </a:r>
                      <a:endParaRPr lang="fr-F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1" dirty="0" smtClean="0"/>
                        <a:t>HUEZ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1" dirty="0" smtClean="0"/>
                        <a:t>GS</a:t>
                      </a:r>
                      <a:endParaRPr lang="fr-F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1" dirty="0" smtClean="0"/>
                        <a:t>Dimanche</a:t>
                      </a:r>
                      <a:r>
                        <a:rPr lang="fr-FR" sz="1400" b="1" baseline="0" dirty="0" smtClean="0"/>
                        <a:t> 9</a:t>
                      </a:r>
                      <a:r>
                        <a:rPr lang="fr-FR" sz="1400" b="1" dirty="0" smtClean="0"/>
                        <a:t> Janvier</a:t>
                      </a:r>
                      <a:endParaRPr lang="fr-F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1" dirty="0" smtClean="0"/>
                        <a:t>Promo</a:t>
                      </a:r>
                      <a:endParaRPr lang="fr-FR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3606267"/>
                  </a:ext>
                </a:extLst>
              </a:tr>
              <a:tr h="299478">
                <a:tc>
                  <a:txBody>
                    <a:bodyPr/>
                    <a:lstStyle/>
                    <a:p>
                      <a:r>
                        <a:rPr lang="fr-FR" sz="1400" b="1" dirty="0" smtClean="0">
                          <a:solidFill>
                            <a:srgbClr val="FF0000"/>
                          </a:solidFill>
                        </a:rPr>
                        <a:t>Coupe d’Argent</a:t>
                      </a:r>
                      <a:endParaRPr lang="fr-FR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1" dirty="0" smtClean="0">
                          <a:solidFill>
                            <a:srgbClr val="FF0000"/>
                          </a:solidFill>
                        </a:rPr>
                        <a:t>2 Alpes</a:t>
                      </a:r>
                      <a:endParaRPr lang="fr-FR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1" dirty="0" smtClean="0">
                          <a:solidFill>
                            <a:srgbClr val="FF0000"/>
                          </a:solidFill>
                        </a:rPr>
                        <a:t>GS/SL</a:t>
                      </a:r>
                      <a:endParaRPr lang="fr-FR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1" dirty="0" smtClean="0">
                          <a:solidFill>
                            <a:srgbClr val="FF0000"/>
                          </a:solidFill>
                        </a:rPr>
                        <a:t>15-16 Janvier</a:t>
                      </a:r>
                      <a:endParaRPr lang="fr-FR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1" dirty="0" smtClean="0">
                          <a:solidFill>
                            <a:srgbClr val="FF0000"/>
                          </a:solidFill>
                        </a:rPr>
                        <a:t>Régionale</a:t>
                      </a:r>
                      <a:endParaRPr lang="fr-FR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6854920"/>
                  </a:ext>
                </a:extLst>
              </a:tr>
              <a:tr h="299478">
                <a:tc>
                  <a:txBody>
                    <a:bodyPr/>
                    <a:lstStyle/>
                    <a:p>
                      <a:r>
                        <a:rPr lang="fr-FR" sz="14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Coupe d’Argent</a:t>
                      </a:r>
                      <a:endParaRPr lang="fr-FR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1" dirty="0" smtClean="0">
                          <a:solidFill>
                            <a:srgbClr val="FF0000"/>
                          </a:solidFill>
                        </a:rPr>
                        <a:t>2 Alpes</a:t>
                      </a:r>
                      <a:endParaRPr lang="fr-FR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1" dirty="0" smtClean="0">
                          <a:solidFill>
                            <a:srgbClr val="FF0000"/>
                          </a:solidFill>
                        </a:rPr>
                        <a:t>SG</a:t>
                      </a:r>
                      <a:endParaRPr lang="fr-FR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1" dirty="0" smtClean="0">
                          <a:solidFill>
                            <a:srgbClr val="FF0000"/>
                          </a:solidFill>
                        </a:rPr>
                        <a:t>17-18 Janvier</a:t>
                      </a:r>
                      <a:endParaRPr lang="fr-FR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1" dirty="0" smtClean="0">
                          <a:solidFill>
                            <a:srgbClr val="FF0000"/>
                          </a:solidFill>
                        </a:rPr>
                        <a:t>Régionale</a:t>
                      </a:r>
                      <a:endParaRPr lang="fr-FR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4808982"/>
                  </a:ext>
                </a:extLst>
              </a:tr>
              <a:tr h="299478">
                <a:tc>
                  <a:txBody>
                    <a:bodyPr/>
                    <a:lstStyle/>
                    <a:p>
                      <a:r>
                        <a:rPr lang="fr-FR" sz="1400" b="1" dirty="0" smtClean="0"/>
                        <a:t>Challenge </a:t>
                      </a:r>
                      <a:r>
                        <a:rPr lang="fr-FR" sz="1400" b="1" dirty="0" err="1" smtClean="0"/>
                        <a:t>Gresivaudan</a:t>
                      </a:r>
                      <a:endParaRPr lang="fr-F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1" dirty="0" smtClean="0"/>
                        <a:t>7 </a:t>
                      </a:r>
                      <a:r>
                        <a:rPr lang="fr-FR" sz="1400" b="1" dirty="0" err="1" smtClean="0"/>
                        <a:t>Laux</a:t>
                      </a:r>
                      <a:r>
                        <a:rPr lang="fr-FR" sz="1400" b="1" dirty="0" smtClean="0"/>
                        <a:t> </a:t>
                      </a:r>
                      <a:endParaRPr lang="fr-F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1" dirty="0" smtClean="0"/>
                        <a:t>GS</a:t>
                      </a:r>
                      <a:endParaRPr lang="fr-F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1" dirty="0" smtClean="0"/>
                        <a:t>Dimanche 30 Janvier</a:t>
                      </a:r>
                      <a:endParaRPr lang="fr-F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1" dirty="0" smtClean="0"/>
                        <a:t>District</a:t>
                      </a:r>
                      <a:endParaRPr lang="fr-FR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2625349"/>
                  </a:ext>
                </a:extLst>
              </a:tr>
              <a:tr h="29947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i="0" dirty="0" smtClean="0">
                          <a:solidFill>
                            <a:srgbClr val="FF0000"/>
                          </a:solidFill>
                        </a:rPr>
                        <a:t>Coupe</a:t>
                      </a:r>
                      <a:r>
                        <a:rPr lang="fr-FR" sz="1400" b="1" i="0" baseline="0" dirty="0" smtClean="0">
                          <a:solidFill>
                            <a:srgbClr val="FF0000"/>
                          </a:solidFill>
                        </a:rPr>
                        <a:t> d’Argent</a:t>
                      </a:r>
                      <a:endParaRPr lang="fr-FR" sz="1400" b="1" i="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1" i="0" dirty="0" smtClean="0">
                          <a:solidFill>
                            <a:srgbClr val="FF0000"/>
                          </a:solidFill>
                        </a:rPr>
                        <a:t>2 Alpes</a:t>
                      </a:r>
                      <a:endParaRPr lang="fr-FR" sz="1400" b="1" i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1" i="0" dirty="0" smtClean="0">
                          <a:solidFill>
                            <a:srgbClr val="FF0000"/>
                          </a:solidFill>
                        </a:rPr>
                        <a:t>SG</a:t>
                      </a:r>
                      <a:endParaRPr lang="fr-FR" sz="1400" b="1" i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1" i="0" dirty="0" smtClean="0">
                          <a:solidFill>
                            <a:srgbClr val="FF0000"/>
                          </a:solidFill>
                        </a:rPr>
                        <a:t>16-17-18 Février</a:t>
                      </a:r>
                      <a:endParaRPr lang="fr-FR" sz="1400" b="1" i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1" i="0" dirty="0" smtClean="0">
                          <a:solidFill>
                            <a:srgbClr val="FF0000"/>
                          </a:solidFill>
                        </a:rPr>
                        <a:t>Régionale</a:t>
                      </a:r>
                      <a:endParaRPr lang="fr-FR" sz="1400" b="1" i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8406851"/>
                  </a:ext>
                </a:extLst>
              </a:tr>
              <a:tr h="29947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 smtClean="0"/>
                        <a:t>Coupe</a:t>
                      </a:r>
                      <a:r>
                        <a:rPr lang="fr-FR" sz="1400" b="1" baseline="0" dirty="0" smtClean="0"/>
                        <a:t> d’Argent</a:t>
                      </a:r>
                      <a:endParaRPr lang="fr-FR" sz="14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1" dirty="0" smtClean="0"/>
                        <a:t>LANS</a:t>
                      </a:r>
                      <a:endParaRPr lang="fr-F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1" dirty="0" smtClean="0"/>
                        <a:t>SL</a:t>
                      </a:r>
                      <a:endParaRPr lang="fr-F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1" dirty="0" smtClean="0"/>
                        <a:t>Samedi</a:t>
                      </a:r>
                      <a:r>
                        <a:rPr lang="fr-FR" sz="1400" b="1" baseline="0" dirty="0" smtClean="0"/>
                        <a:t> </a:t>
                      </a:r>
                      <a:r>
                        <a:rPr lang="fr-FR" sz="1400" b="1" dirty="0" smtClean="0"/>
                        <a:t>26 Février</a:t>
                      </a:r>
                      <a:endParaRPr lang="fr-F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1" dirty="0" smtClean="0"/>
                        <a:t>Régionale</a:t>
                      </a:r>
                      <a:endParaRPr lang="fr-FR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4486777"/>
                  </a:ext>
                </a:extLst>
              </a:tr>
              <a:tr h="299478">
                <a:tc>
                  <a:txBody>
                    <a:bodyPr/>
                    <a:lstStyle/>
                    <a:p>
                      <a:r>
                        <a:rPr lang="fr-FR" sz="1400" b="1" dirty="0" smtClean="0"/>
                        <a:t>Coupe d’Argent</a:t>
                      </a:r>
                      <a:endParaRPr lang="fr-F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1" dirty="0" smtClean="0"/>
                        <a:t>LANS</a:t>
                      </a:r>
                      <a:endParaRPr lang="fr-F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1" dirty="0" smtClean="0"/>
                        <a:t>GS</a:t>
                      </a:r>
                      <a:endParaRPr lang="fr-F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1" dirty="0" smtClean="0"/>
                        <a:t>Dimanche</a:t>
                      </a:r>
                      <a:r>
                        <a:rPr lang="fr-FR" sz="1400" b="1" baseline="0" dirty="0" smtClean="0"/>
                        <a:t> 27 Février</a:t>
                      </a:r>
                      <a:endParaRPr lang="fr-F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1" dirty="0" smtClean="0"/>
                        <a:t>Régionale</a:t>
                      </a:r>
                      <a:endParaRPr lang="fr-FR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6568615"/>
                  </a:ext>
                </a:extLst>
              </a:tr>
              <a:tr h="299478">
                <a:tc>
                  <a:txBody>
                    <a:bodyPr/>
                    <a:lstStyle/>
                    <a:p>
                      <a:r>
                        <a:rPr lang="fr-FR" sz="1400" b="1" dirty="0" smtClean="0"/>
                        <a:t>Grand</a:t>
                      </a:r>
                      <a:r>
                        <a:rPr lang="fr-FR" sz="1400" b="1" baseline="0" dirty="0" smtClean="0"/>
                        <a:t> Prix </a:t>
                      </a:r>
                      <a:r>
                        <a:rPr lang="fr-FR" sz="1400" b="1" baseline="0" dirty="0" err="1" smtClean="0"/>
                        <a:t>Qualif</a:t>
                      </a:r>
                      <a:r>
                        <a:rPr lang="fr-FR" sz="1400" b="1" baseline="0" dirty="0" smtClean="0"/>
                        <a:t> CFFS</a:t>
                      </a:r>
                      <a:endParaRPr lang="fr-F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1" dirty="0" smtClean="0"/>
                        <a:t>COLLET</a:t>
                      </a:r>
                      <a:endParaRPr lang="fr-F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1" dirty="0" smtClean="0"/>
                        <a:t>GS</a:t>
                      </a:r>
                      <a:endParaRPr lang="fr-F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1" dirty="0" smtClean="0"/>
                        <a:t>Dimanche 20 Mars</a:t>
                      </a:r>
                      <a:endParaRPr lang="fr-F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1" dirty="0" smtClean="0"/>
                        <a:t>Régionale</a:t>
                      </a:r>
                      <a:endParaRPr lang="fr-FR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3011154"/>
                  </a:ext>
                </a:extLst>
              </a:tr>
              <a:tr h="299478">
                <a:tc>
                  <a:txBody>
                    <a:bodyPr/>
                    <a:lstStyle/>
                    <a:p>
                      <a:r>
                        <a:rPr lang="fr-FR" sz="1400" b="1" dirty="0" smtClean="0"/>
                        <a:t>Coupe d’Argent</a:t>
                      </a:r>
                      <a:endParaRPr lang="fr-F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1" dirty="0" smtClean="0"/>
                        <a:t>2 Alpes</a:t>
                      </a:r>
                      <a:endParaRPr lang="fr-F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1" dirty="0" smtClean="0"/>
                        <a:t>SL</a:t>
                      </a:r>
                      <a:endParaRPr lang="fr-F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1" dirty="0" smtClean="0"/>
                        <a:t>Samedi 26 Mars</a:t>
                      </a:r>
                      <a:endParaRPr lang="fr-F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1" dirty="0" smtClean="0"/>
                        <a:t>Régionale</a:t>
                      </a:r>
                      <a:endParaRPr lang="fr-FR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5335457"/>
                  </a:ext>
                </a:extLst>
              </a:tr>
              <a:tr h="299478">
                <a:tc>
                  <a:txBody>
                    <a:bodyPr/>
                    <a:lstStyle/>
                    <a:p>
                      <a:r>
                        <a:rPr lang="fr-FR" sz="1400" b="1" dirty="0" smtClean="0"/>
                        <a:t>Coupe d’Argent</a:t>
                      </a:r>
                      <a:endParaRPr lang="fr-F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1" dirty="0" smtClean="0"/>
                        <a:t>HUEZ</a:t>
                      </a:r>
                      <a:endParaRPr lang="fr-F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1" dirty="0" smtClean="0"/>
                        <a:t>GS</a:t>
                      </a:r>
                      <a:endParaRPr lang="fr-F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1" dirty="0" smtClean="0"/>
                        <a:t>Dimanche 27</a:t>
                      </a:r>
                      <a:r>
                        <a:rPr lang="fr-FR" sz="1400" b="1" baseline="0" dirty="0" smtClean="0"/>
                        <a:t> Mars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1" dirty="0" smtClean="0"/>
                        <a:t>Régionale</a:t>
                      </a:r>
                      <a:endParaRPr lang="fr-FR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8002850"/>
                  </a:ext>
                </a:extLst>
              </a:tr>
              <a:tr h="299478">
                <a:tc>
                  <a:txBody>
                    <a:bodyPr/>
                    <a:lstStyle/>
                    <a:p>
                      <a:r>
                        <a:rPr lang="fr-FR" sz="1400" b="1" dirty="0" smtClean="0"/>
                        <a:t>Finale District</a:t>
                      </a:r>
                      <a:endParaRPr lang="fr-F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1" dirty="0" smtClean="0"/>
                        <a:t>COLLET</a:t>
                      </a:r>
                      <a:endParaRPr lang="fr-F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1" dirty="0" smtClean="0"/>
                        <a:t>GS/P</a:t>
                      </a:r>
                      <a:endParaRPr lang="fr-F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1" dirty="0" smtClean="0"/>
                        <a:t>Dimanche 3 Avril</a:t>
                      </a:r>
                      <a:endParaRPr lang="fr-F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1" dirty="0" smtClean="0"/>
                        <a:t>District</a:t>
                      </a:r>
                      <a:endParaRPr lang="fr-FR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7397749"/>
                  </a:ext>
                </a:extLst>
              </a:tr>
              <a:tr h="299478">
                <a:tc>
                  <a:txBody>
                    <a:bodyPr/>
                    <a:lstStyle/>
                    <a:p>
                      <a:r>
                        <a:rPr lang="fr-FR" sz="1400" b="1" dirty="0" smtClean="0">
                          <a:solidFill>
                            <a:srgbClr val="FF0000"/>
                          </a:solidFill>
                        </a:rPr>
                        <a:t>SCARA</a:t>
                      </a:r>
                      <a:endParaRPr lang="fr-FR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1" dirty="0" smtClean="0">
                          <a:solidFill>
                            <a:srgbClr val="FF0000"/>
                          </a:solidFill>
                        </a:rPr>
                        <a:t>VAL</a:t>
                      </a:r>
                      <a:r>
                        <a:rPr lang="fr-FR" sz="1400" b="1" baseline="0" dirty="0" smtClean="0">
                          <a:solidFill>
                            <a:srgbClr val="FF0000"/>
                          </a:solidFill>
                        </a:rPr>
                        <a:t> D’ISERE</a:t>
                      </a:r>
                      <a:endParaRPr lang="fr-FR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1" dirty="0" smtClean="0">
                          <a:solidFill>
                            <a:srgbClr val="FF0000"/>
                          </a:solidFill>
                        </a:rPr>
                        <a:t>GS</a:t>
                      </a:r>
                      <a:endParaRPr lang="fr-FR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1" dirty="0" smtClean="0">
                          <a:solidFill>
                            <a:srgbClr val="FF0000"/>
                          </a:solidFill>
                        </a:rPr>
                        <a:t>5-7 Avril</a:t>
                      </a:r>
                      <a:endParaRPr lang="fr-FR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1" dirty="0" smtClean="0">
                          <a:solidFill>
                            <a:srgbClr val="FF0000"/>
                          </a:solidFill>
                        </a:rPr>
                        <a:t>France</a:t>
                      </a:r>
                      <a:endParaRPr lang="fr-FR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5203537"/>
                  </a:ext>
                </a:extLst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1717725"/>
              </p:ext>
            </p:extLst>
          </p:nvPr>
        </p:nvGraphicFramePr>
        <p:xfrm>
          <a:off x="323526" y="5666184"/>
          <a:ext cx="8568951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8272">
                  <a:extLst>
                    <a:ext uri="{9D8B030D-6E8A-4147-A177-3AD203B41FA5}">
                      <a16:colId xmlns:a16="http://schemas.microsoft.com/office/drawing/2014/main" val="121610009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909836749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3829736962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902452581"/>
                    </a:ext>
                  </a:extLst>
                </a:gridCol>
                <a:gridCol w="1152127">
                  <a:extLst>
                    <a:ext uri="{9D8B030D-6E8A-4147-A177-3AD203B41FA5}">
                      <a16:colId xmlns:a16="http://schemas.microsoft.com/office/drawing/2014/main" val="926455917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COURSES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LIEU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Discipline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Date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Type</a:t>
                      </a:r>
                      <a:endParaRPr lang="fr-F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5561046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ECUREUIL</a:t>
                      </a:r>
                      <a:r>
                        <a:rPr lang="fr-FR" sz="14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D’OR Etape 1</a:t>
                      </a:r>
                      <a:endParaRPr lang="fr-FR" sz="14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 smtClean="0"/>
                        <a:t>2</a:t>
                      </a:r>
                      <a:r>
                        <a:rPr lang="fr-FR" sz="1400" b="1" baseline="0" dirty="0" smtClean="0"/>
                        <a:t> Alpes</a:t>
                      </a:r>
                      <a:endParaRPr lang="fr-F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 smtClean="0"/>
                        <a:t>Toutes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baseline="0" dirty="0" smtClean="0"/>
                        <a:t>24/28 Janvier</a:t>
                      </a:r>
                      <a:endParaRPr lang="fr-FR" sz="14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 smtClean="0"/>
                        <a:t>France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5484277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r>
                        <a:rPr lang="fr-FR" sz="1400" b="1" dirty="0" smtClean="0"/>
                        <a:t>ECUREUIL D’OR Etape 2</a:t>
                      </a:r>
                      <a:endParaRPr lang="fr-F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1" dirty="0" smtClean="0"/>
                        <a:t>Serre Chevalier</a:t>
                      </a:r>
                      <a:endParaRPr lang="fr-F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1" dirty="0" smtClean="0"/>
                        <a:t>Toutes</a:t>
                      </a:r>
                      <a:endParaRPr lang="fr-F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1" dirty="0" smtClean="0"/>
                        <a:t>7/11 Mars</a:t>
                      </a:r>
                      <a:endParaRPr lang="fr-F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1" dirty="0" smtClean="0"/>
                        <a:t>France</a:t>
                      </a:r>
                      <a:endParaRPr lang="fr-FR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8593187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r>
                        <a:rPr lang="fr-FR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COQ d’OR (U16 1</a:t>
                      </a:r>
                      <a:r>
                        <a:rPr lang="fr-FR" sz="1400" b="1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ère</a:t>
                      </a:r>
                      <a:r>
                        <a:rPr lang="fr-FR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fr-F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1" dirty="0" smtClean="0"/>
                        <a:t>LES MENUIRES</a:t>
                      </a:r>
                      <a:endParaRPr lang="fr-F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1" dirty="0" smtClean="0"/>
                        <a:t>GS</a:t>
                      </a:r>
                      <a:endParaRPr lang="fr-F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1" dirty="0" smtClean="0"/>
                        <a:t>23/26</a:t>
                      </a:r>
                      <a:r>
                        <a:rPr lang="fr-FR" sz="1400" b="1" baseline="0" dirty="0" smtClean="0"/>
                        <a:t> Mars</a:t>
                      </a:r>
                      <a:endParaRPr lang="fr-F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1" dirty="0" smtClean="0"/>
                        <a:t>France</a:t>
                      </a:r>
                      <a:endParaRPr lang="fr-FR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4808982"/>
                  </a:ext>
                </a:extLst>
              </a:tr>
            </a:tbl>
          </a:graphicData>
        </a:graphic>
      </p:graphicFrame>
      <p:sp>
        <p:nvSpPr>
          <p:cNvPr id="7" name="ZoneTexte 6"/>
          <p:cNvSpPr txBox="1">
            <a:spLocks noChangeArrowheads="1"/>
          </p:cNvSpPr>
          <p:nvPr/>
        </p:nvSpPr>
        <p:spPr bwMode="auto">
          <a:xfrm>
            <a:off x="323526" y="5322694"/>
            <a:ext cx="1656184" cy="338554"/>
          </a:xfrm>
          <a:prstGeom prst="rect">
            <a:avLst/>
          </a:prstGeom>
          <a:solidFill>
            <a:srgbClr val="0000FF">
              <a:alpha val="58038"/>
            </a:srgb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16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A Confirmer</a:t>
            </a:r>
            <a:endParaRPr lang="fr-FR" altLang="fr-FR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137432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6"/>
          <p:cNvSpPr txBox="1">
            <a:spLocks noChangeArrowheads="1"/>
          </p:cNvSpPr>
          <p:nvPr/>
        </p:nvSpPr>
        <p:spPr bwMode="auto">
          <a:xfrm>
            <a:off x="4139952" y="81418"/>
            <a:ext cx="4824536" cy="584775"/>
          </a:xfrm>
          <a:prstGeom prst="rect">
            <a:avLst/>
          </a:prstGeom>
          <a:solidFill>
            <a:srgbClr val="0070C0">
              <a:alpha val="58038"/>
            </a:srgb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b="1" dirty="0">
                <a:solidFill>
                  <a:schemeClr val="bg1"/>
                </a:solidFill>
                <a:latin typeface="Arial" panose="020B0604020202020204" pitchFamily="34" charset="0"/>
              </a:rPr>
              <a:t>U18+  2005 et </a:t>
            </a:r>
            <a:r>
              <a:rPr lang="fr-FR" altLang="fr-FR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-</a:t>
            </a:r>
            <a:endParaRPr lang="fr-FR" altLang="fr-FR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5" name="ZoneTexte 6"/>
          <p:cNvSpPr txBox="1">
            <a:spLocks noChangeArrowheads="1"/>
          </p:cNvSpPr>
          <p:nvPr/>
        </p:nvSpPr>
        <p:spPr bwMode="auto">
          <a:xfrm>
            <a:off x="62604" y="81419"/>
            <a:ext cx="4033838" cy="584775"/>
          </a:xfrm>
          <a:prstGeom prst="rect">
            <a:avLst/>
          </a:prstGeom>
          <a:solidFill>
            <a:schemeClr val="bg1">
              <a:lumMod val="50000"/>
              <a:alpha val="58038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COURSES</a:t>
            </a:r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5732022"/>
              </p:ext>
            </p:extLst>
          </p:nvPr>
        </p:nvGraphicFramePr>
        <p:xfrm>
          <a:off x="323526" y="968896"/>
          <a:ext cx="8568951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322">
                  <a:extLst>
                    <a:ext uri="{9D8B030D-6E8A-4147-A177-3AD203B41FA5}">
                      <a16:colId xmlns:a16="http://schemas.microsoft.com/office/drawing/2014/main" val="121610009"/>
                    </a:ext>
                  </a:extLst>
                </a:gridCol>
                <a:gridCol w="1152126">
                  <a:extLst>
                    <a:ext uri="{9D8B030D-6E8A-4147-A177-3AD203B41FA5}">
                      <a16:colId xmlns:a16="http://schemas.microsoft.com/office/drawing/2014/main" val="2909836749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3829736962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902452581"/>
                    </a:ext>
                  </a:extLst>
                </a:gridCol>
                <a:gridCol w="1152127">
                  <a:extLst>
                    <a:ext uri="{9D8B030D-6E8A-4147-A177-3AD203B41FA5}">
                      <a16:colId xmlns:a16="http://schemas.microsoft.com/office/drawing/2014/main" val="926455917"/>
                    </a:ext>
                  </a:extLst>
                </a:gridCol>
              </a:tblGrid>
              <a:tr h="299478"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COURSES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LIEU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Discipline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Date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Type</a:t>
                      </a:r>
                      <a:endParaRPr lang="fr-F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5561046"/>
                  </a:ext>
                </a:extLst>
              </a:tr>
              <a:tr h="299478">
                <a:tc>
                  <a:txBody>
                    <a:bodyPr/>
                    <a:lstStyle/>
                    <a:p>
                      <a:r>
                        <a:rPr lang="fr-FR" sz="1400" b="1" dirty="0" smtClean="0"/>
                        <a:t>Grand Prix </a:t>
                      </a:r>
                      <a:r>
                        <a:rPr lang="fr-FR" sz="1400" b="1" dirty="0" err="1" smtClean="0"/>
                        <a:t>Qualif</a:t>
                      </a:r>
                      <a:r>
                        <a:rPr lang="fr-FR" sz="1400" b="1" dirty="0" smtClean="0"/>
                        <a:t> CFFS</a:t>
                      </a:r>
                      <a:endParaRPr lang="fr-F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1" dirty="0" smtClean="0"/>
                        <a:t>LANS</a:t>
                      </a:r>
                      <a:endParaRPr lang="fr-F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1" dirty="0" smtClean="0"/>
                        <a:t>SL</a:t>
                      </a:r>
                      <a:endParaRPr lang="fr-F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1" dirty="0" smtClean="0"/>
                        <a:t>Dimanche</a:t>
                      </a:r>
                      <a:r>
                        <a:rPr lang="fr-FR" sz="1400" b="1" baseline="0" dirty="0" smtClean="0"/>
                        <a:t> 13 Février</a:t>
                      </a:r>
                      <a:endParaRPr lang="fr-F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1" dirty="0" smtClean="0"/>
                        <a:t>Régionale</a:t>
                      </a:r>
                      <a:endParaRPr lang="fr-FR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6568615"/>
                  </a:ext>
                </a:extLst>
              </a:tr>
              <a:tr h="299478">
                <a:tc>
                  <a:txBody>
                    <a:bodyPr/>
                    <a:lstStyle/>
                    <a:p>
                      <a:r>
                        <a:rPr lang="fr-FR" sz="1400" b="1" dirty="0" smtClean="0"/>
                        <a:t>Grand</a:t>
                      </a:r>
                      <a:r>
                        <a:rPr lang="fr-FR" sz="1400" b="1" baseline="0" dirty="0" smtClean="0"/>
                        <a:t> Prix </a:t>
                      </a:r>
                      <a:r>
                        <a:rPr lang="fr-FR" sz="1400" b="1" baseline="0" dirty="0" err="1" smtClean="0"/>
                        <a:t>Qualif</a:t>
                      </a:r>
                      <a:r>
                        <a:rPr lang="fr-FR" sz="1400" b="1" baseline="0" dirty="0" smtClean="0"/>
                        <a:t> CFFS</a:t>
                      </a:r>
                      <a:endParaRPr lang="fr-F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1" dirty="0" smtClean="0"/>
                        <a:t>7</a:t>
                      </a:r>
                      <a:r>
                        <a:rPr lang="fr-FR" sz="1400" b="1" baseline="0" dirty="0" smtClean="0"/>
                        <a:t> </a:t>
                      </a:r>
                      <a:r>
                        <a:rPr lang="fr-FR" sz="1400" b="1" baseline="0" dirty="0" err="1" smtClean="0"/>
                        <a:t>Laux</a:t>
                      </a:r>
                      <a:endParaRPr lang="fr-F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1" dirty="0" smtClean="0"/>
                        <a:t>GS</a:t>
                      </a:r>
                      <a:endParaRPr lang="fr-F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1" dirty="0" smtClean="0"/>
                        <a:t>Dimanche 20 Mars</a:t>
                      </a:r>
                      <a:endParaRPr lang="fr-F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1" dirty="0" smtClean="0"/>
                        <a:t>Régionale</a:t>
                      </a:r>
                      <a:endParaRPr lang="fr-FR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3011154"/>
                  </a:ext>
                </a:extLst>
              </a:tr>
              <a:tr h="299478">
                <a:tc>
                  <a:txBody>
                    <a:bodyPr/>
                    <a:lstStyle/>
                    <a:p>
                      <a:r>
                        <a:rPr lang="fr-FR" sz="1400" b="1" dirty="0" smtClean="0"/>
                        <a:t>Grand</a:t>
                      </a:r>
                      <a:r>
                        <a:rPr lang="fr-FR" sz="1400" b="1" baseline="0" dirty="0" smtClean="0"/>
                        <a:t> Prix </a:t>
                      </a:r>
                      <a:r>
                        <a:rPr lang="fr-FR" sz="1400" b="1" baseline="0" dirty="0" err="1" smtClean="0"/>
                        <a:t>Qualif</a:t>
                      </a:r>
                      <a:r>
                        <a:rPr lang="fr-FR" sz="1400" b="1" baseline="0" dirty="0" smtClean="0"/>
                        <a:t> CFFS</a:t>
                      </a:r>
                      <a:endParaRPr lang="fr-F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1" dirty="0" smtClean="0"/>
                        <a:t>LANS</a:t>
                      </a:r>
                      <a:endParaRPr lang="fr-F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1" dirty="0" smtClean="0"/>
                        <a:t>GS</a:t>
                      </a:r>
                      <a:endParaRPr lang="fr-F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1" dirty="0" smtClean="0"/>
                        <a:t>Dimanche</a:t>
                      </a:r>
                      <a:r>
                        <a:rPr lang="fr-FR" sz="1400" b="1" baseline="0" dirty="0" smtClean="0"/>
                        <a:t> 6</a:t>
                      </a:r>
                      <a:r>
                        <a:rPr lang="fr-FR" sz="1400" b="1" dirty="0" smtClean="0"/>
                        <a:t> Mars</a:t>
                      </a:r>
                      <a:endParaRPr lang="fr-F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1" dirty="0" smtClean="0"/>
                        <a:t>Régionale</a:t>
                      </a:r>
                      <a:endParaRPr lang="fr-FR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5335457"/>
                  </a:ext>
                </a:extLst>
              </a:tr>
              <a:tr h="299478">
                <a:tc>
                  <a:txBody>
                    <a:bodyPr/>
                    <a:lstStyle/>
                    <a:p>
                      <a:r>
                        <a:rPr lang="fr-FR" sz="1400" b="1" dirty="0" smtClean="0"/>
                        <a:t>Grand</a:t>
                      </a:r>
                      <a:r>
                        <a:rPr lang="fr-FR" sz="1400" b="1" baseline="0" dirty="0" smtClean="0"/>
                        <a:t> Prix </a:t>
                      </a:r>
                      <a:r>
                        <a:rPr lang="fr-FR" sz="1400" b="1" baseline="0" dirty="0" err="1" smtClean="0"/>
                        <a:t>Qualif</a:t>
                      </a:r>
                      <a:r>
                        <a:rPr lang="fr-FR" sz="1400" b="1" baseline="0" dirty="0" smtClean="0"/>
                        <a:t> CFFS</a:t>
                      </a:r>
                      <a:endParaRPr lang="fr-F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1" dirty="0" smtClean="0"/>
                        <a:t>COLLET</a:t>
                      </a:r>
                      <a:endParaRPr lang="fr-F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1" dirty="0" smtClean="0"/>
                        <a:t>GS</a:t>
                      </a:r>
                      <a:endParaRPr lang="fr-F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1" dirty="0" smtClean="0"/>
                        <a:t>Dimanche 20</a:t>
                      </a:r>
                      <a:r>
                        <a:rPr lang="fr-FR" sz="1400" b="1" baseline="0" dirty="0" smtClean="0"/>
                        <a:t> Mars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1" dirty="0" smtClean="0"/>
                        <a:t>Régionale</a:t>
                      </a:r>
                      <a:endParaRPr lang="fr-FR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8002850"/>
                  </a:ext>
                </a:extLst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1337345"/>
              </p:ext>
            </p:extLst>
          </p:nvPr>
        </p:nvGraphicFramePr>
        <p:xfrm>
          <a:off x="323526" y="3577952"/>
          <a:ext cx="8568951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8272">
                  <a:extLst>
                    <a:ext uri="{9D8B030D-6E8A-4147-A177-3AD203B41FA5}">
                      <a16:colId xmlns:a16="http://schemas.microsoft.com/office/drawing/2014/main" val="121610009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909836749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3829736962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902452581"/>
                    </a:ext>
                  </a:extLst>
                </a:gridCol>
                <a:gridCol w="1152127">
                  <a:extLst>
                    <a:ext uri="{9D8B030D-6E8A-4147-A177-3AD203B41FA5}">
                      <a16:colId xmlns:a16="http://schemas.microsoft.com/office/drawing/2014/main" val="926455917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COURSES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LIEU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Discipline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Date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Type</a:t>
                      </a:r>
                      <a:endParaRPr lang="fr-F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5561046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COUPE</a:t>
                      </a:r>
                      <a:r>
                        <a:rPr lang="fr-FR" sz="14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LA FEDERATION</a:t>
                      </a:r>
                      <a:endParaRPr lang="fr-FR" sz="14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 smtClean="0"/>
                        <a:t>HUEZ</a:t>
                      </a:r>
                      <a:endParaRPr lang="fr-F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 smtClean="0"/>
                        <a:t>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baseline="0" dirty="0" smtClean="0"/>
                        <a:t>9/10 Avril</a:t>
                      </a:r>
                      <a:endParaRPr lang="fr-FR" sz="14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 smtClean="0"/>
                        <a:t>France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5484277"/>
                  </a:ext>
                </a:extLst>
              </a:tr>
            </a:tbl>
          </a:graphicData>
        </a:graphic>
      </p:graphicFrame>
      <p:sp>
        <p:nvSpPr>
          <p:cNvPr id="7" name="ZoneTexte 6"/>
          <p:cNvSpPr txBox="1">
            <a:spLocks noChangeArrowheads="1"/>
          </p:cNvSpPr>
          <p:nvPr/>
        </p:nvSpPr>
        <p:spPr bwMode="auto">
          <a:xfrm>
            <a:off x="323526" y="3140968"/>
            <a:ext cx="1656184" cy="338554"/>
          </a:xfrm>
          <a:prstGeom prst="rect">
            <a:avLst/>
          </a:prstGeom>
          <a:solidFill>
            <a:srgbClr val="0000FF">
              <a:alpha val="58038"/>
            </a:srgb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16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A Confirmer</a:t>
            </a:r>
            <a:endParaRPr lang="fr-FR" altLang="fr-FR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405824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755576" y="2564904"/>
            <a:ext cx="7750233" cy="338554"/>
          </a:xfrm>
          <a:prstGeom prst="rect">
            <a:avLst/>
          </a:prstGeom>
          <a:solidFill>
            <a:schemeClr val="accent1">
              <a:lumMod val="60000"/>
              <a:lumOff val="40000"/>
              <a:alpha val="58038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1600" dirty="0" smtClean="0">
                <a:latin typeface="Arial" panose="020B0604020202020204" pitchFamily="34" charset="0"/>
              </a:rPr>
              <a:t>ENTRETIEN DES SKIS</a:t>
            </a:r>
            <a:endParaRPr lang="fr-FR" altLang="fr-FR" sz="1600" i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134100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ZoneTexte 6"/>
          <p:cNvSpPr txBox="1">
            <a:spLocks noChangeArrowheads="1"/>
          </p:cNvSpPr>
          <p:nvPr/>
        </p:nvSpPr>
        <p:spPr bwMode="auto">
          <a:xfrm>
            <a:off x="28527" y="58899"/>
            <a:ext cx="4033838" cy="584775"/>
          </a:xfrm>
          <a:prstGeom prst="rect">
            <a:avLst/>
          </a:prstGeom>
          <a:solidFill>
            <a:srgbClr val="00B0F0">
              <a:alpha val="58038"/>
            </a:srgbClr>
          </a:solidFill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Agenda</a:t>
            </a:r>
            <a:endParaRPr lang="fr-FR" altLang="fr-FR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755576" y="2060848"/>
            <a:ext cx="7750233" cy="338554"/>
          </a:xfrm>
          <a:prstGeom prst="rect">
            <a:avLst/>
          </a:prstGeom>
          <a:ln/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1600" dirty="0" smtClean="0">
                <a:latin typeface="Arial" panose="020B0604020202020204" pitchFamily="34" charset="0"/>
              </a:rPr>
              <a:t>ORGANISATION SAISON</a:t>
            </a:r>
            <a:endParaRPr lang="fr-FR" altLang="fr-FR" sz="16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339357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oneTexte 11"/>
          <p:cNvSpPr txBox="1">
            <a:spLocks noChangeArrowheads="1"/>
          </p:cNvSpPr>
          <p:nvPr/>
        </p:nvSpPr>
        <p:spPr bwMode="auto">
          <a:xfrm>
            <a:off x="638191" y="131148"/>
            <a:ext cx="7750233" cy="1569660"/>
          </a:xfrm>
          <a:prstGeom prst="rect">
            <a:avLst/>
          </a:prstGeom>
          <a:solidFill>
            <a:schemeClr val="accent1">
              <a:lumMod val="60000"/>
              <a:lumOff val="40000"/>
              <a:alpha val="58038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1600" b="1" dirty="0" smtClean="0">
                <a:latin typeface="Arial" panose="020B0604020202020204" pitchFamily="34" charset="0"/>
              </a:rPr>
              <a:t>ENTRETIEN DES SKIS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1600" dirty="0" smtClean="0">
                <a:latin typeface="Arial" panose="020B0604020202020204" pitchFamily="34" charset="0"/>
              </a:rPr>
              <a:t>	- Entretenir les skis régulièrement (Dont le Fartage)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1600" dirty="0">
                <a:latin typeface="Arial" panose="020B0604020202020204" pitchFamily="34" charset="0"/>
              </a:rPr>
              <a:t>	</a:t>
            </a:r>
            <a:r>
              <a:rPr lang="fr-FR" altLang="fr-FR" sz="1600" dirty="0" smtClean="0">
                <a:latin typeface="Arial" panose="020B0604020202020204" pitchFamily="34" charset="0"/>
              </a:rPr>
              <a:t>- Mais aussi après les entrainements (Séchage)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1600" dirty="0">
                <a:latin typeface="Arial" panose="020B0604020202020204" pitchFamily="34" charset="0"/>
              </a:rPr>
              <a:t>	</a:t>
            </a:r>
            <a:r>
              <a:rPr lang="fr-FR" altLang="fr-FR" sz="1600" dirty="0" smtClean="0">
                <a:latin typeface="Arial" panose="020B0604020202020204" pitchFamily="34" charset="0"/>
              </a:rPr>
              <a:t>- La veille des courses :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1600" dirty="0">
                <a:latin typeface="Arial" panose="020B0604020202020204" pitchFamily="34" charset="0"/>
              </a:rPr>
              <a:t>	</a:t>
            </a:r>
            <a:r>
              <a:rPr lang="fr-FR" altLang="fr-FR" sz="1600" dirty="0" smtClean="0">
                <a:latin typeface="Arial" panose="020B0604020202020204" pitchFamily="34" charset="0"/>
              </a:rPr>
              <a:t>	- le SCA fait les skis mais uniquement des skis entretenus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1600" dirty="0">
                <a:latin typeface="Arial" panose="020B0604020202020204" pitchFamily="34" charset="0"/>
              </a:rPr>
              <a:t>	</a:t>
            </a:r>
            <a:r>
              <a:rPr lang="fr-FR" altLang="fr-FR" sz="1600" b="1" dirty="0" smtClean="0">
                <a:latin typeface="Arial" panose="020B0604020202020204" pitchFamily="34" charset="0"/>
              </a:rPr>
              <a:t>Attention : Les skis doivent être affutés avant les courses!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187624" y="4159114"/>
            <a:ext cx="6532246" cy="265426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1187624" y="1837867"/>
            <a:ext cx="6532246" cy="231121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ZoneTexte 14"/>
          <p:cNvSpPr txBox="1"/>
          <p:nvPr/>
        </p:nvSpPr>
        <p:spPr>
          <a:xfrm>
            <a:off x="1626186" y="1837867"/>
            <a:ext cx="1039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Affutage</a:t>
            </a:r>
            <a:endParaRPr lang="en-GB" dirty="0"/>
          </a:p>
        </p:txBody>
      </p:sp>
      <p:sp>
        <p:nvSpPr>
          <p:cNvPr id="16" name="ZoneTexte 15"/>
          <p:cNvSpPr txBox="1"/>
          <p:nvPr/>
        </p:nvSpPr>
        <p:spPr>
          <a:xfrm>
            <a:off x="2765108" y="1849156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Fartage</a:t>
            </a:r>
            <a:endParaRPr lang="en-GB" dirty="0"/>
          </a:p>
        </p:txBody>
      </p:sp>
      <p:sp>
        <p:nvSpPr>
          <p:cNvPr id="17" name="ZoneTexte 16"/>
          <p:cNvSpPr txBox="1"/>
          <p:nvPr/>
        </p:nvSpPr>
        <p:spPr>
          <a:xfrm>
            <a:off x="1622461" y="3779748"/>
            <a:ext cx="3865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smtClean="0"/>
              <a:t>La veille de chaque course au Local</a:t>
            </a:r>
            <a:endParaRPr lang="en-GB" i="1" dirty="0"/>
          </a:p>
        </p:txBody>
      </p:sp>
      <p:sp>
        <p:nvSpPr>
          <p:cNvPr id="18" name="ZoneTexte 17"/>
          <p:cNvSpPr txBox="1"/>
          <p:nvPr/>
        </p:nvSpPr>
        <p:spPr>
          <a:xfrm>
            <a:off x="1527672" y="4210145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Raclage</a:t>
            </a:r>
            <a:endParaRPr lang="en-GB" dirty="0"/>
          </a:p>
        </p:txBody>
      </p:sp>
      <p:sp>
        <p:nvSpPr>
          <p:cNvPr id="19" name="ZoneTexte 18"/>
          <p:cNvSpPr txBox="1"/>
          <p:nvPr/>
        </p:nvSpPr>
        <p:spPr>
          <a:xfrm>
            <a:off x="4491540" y="4210145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Brossage</a:t>
            </a:r>
            <a:endParaRPr lang="en-GB" dirty="0"/>
          </a:p>
        </p:txBody>
      </p:sp>
      <p:sp>
        <p:nvSpPr>
          <p:cNvPr id="20" name="ZoneTexte 19"/>
          <p:cNvSpPr txBox="1"/>
          <p:nvPr/>
        </p:nvSpPr>
        <p:spPr>
          <a:xfrm>
            <a:off x="2128952" y="6444044"/>
            <a:ext cx="3377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smtClean="0"/>
              <a:t>Si possible la veille à la maison</a:t>
            </a:r>
            <a:endParaRPr lang="en-GB" i="1" dirty="0"/>
          </a:p>
        </p:txBody>
      </p:sp>
      <p:pic>
        <p:nvPicPr>
          <p:cNvPr id="21" name="Imag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4183" y="2181943"/>
            <a:ext cx="1630680" cy="1623060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8154" y="2258143"/>
            <a:ext cx="2217420" cy="1470660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1392" y="2270149"/>
            <a:ext cx="2232660" cy="1485900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22461" y="4624348"/>
            <a:ext cx="2651760" cy="1767840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81081" y="4635248"/>
            <a:ext cx="2667000" cy="1775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2126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755576" y="2564904"/>
            <a:ext cx="7750233" cy="338554"/>
          </a:xfrm>
          <a:prstGeom prst="rect">
            <a:avLst/>
          </a:prstGeom>
          <a:solidFill>
            <a:schemeClr val="accent1">
              <a:lumMod val="60000"/>
              <a:lumOff val="40000"/>
              <a:alpha val="58038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1600" dirty="0" smtClean="0">
                <a:latin typeface="Arial" panose="020B0604020202020204" pitchFamily="34" charset="0"/>
              </a:rPr>
              <a:t>TRANSPORT ET LOCAL</a:t>
            </a:r>
            <a:endParaRPr lang="fr-FR" altLang="fr-FR" sz="1600" i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006117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144301" y="1396827"/>
            <a:ext cx="8820472" cy="830997"/>
          </a:xfrm>
          <a:prstGeom prst="rect">
            <a:avLst/>
          </a:prstGeom>
          <a:solidFill>
            <a:schemeClr val="accent1">
              <a:lumMod val="60000"/>
              <a:lumOff val="40000"/>
              <a:alpha val="58038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1600" b="1" dirty="0" smtClean="0">
                <a:latin typeface="Arial" panose="020B0604020202020204" pitchFamily="34" charset="0"/>
              </a:rPr>
              <a:t>2 MINIBUS - MERCREDI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1600" dirty="0" smtClean="0">
                <a:latin typeface="Arial" panose="020B0604020202020204" pitchFamily="34" charset="0"/>
              </a:rPr>
              <a:t>	- Matin : une navette monte avec le </a:t>
            </a:r>
            <a:r>
              <a:rPr lang="fr-FR" altLang="fr-FR" sz="1600" dirty="0" err="1" smtClean="0">
                <a:latin typeface="Arial" panose="020B0604020202020204" pitchFamily="34" charset="0"/>
              </a:rPr>
              <a:t>coachs</a:t>
            </a:r>
            <a:r>
              <a:rPr lang="fr-FR" altLang="fr-FR" sz="1600" dirty="0" smtClean="0">
                <a:latin typeface="Arial" panose="020B0604020202020204" pitchFamily="34" charset="0"/>
              </a:rPr>
              <a:t> (7 places)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1600" dirty="0">
                <a:latin typeface="Arial" panose="020B0604020202020204" pitchFamily="34" charset="0"/>
              </a:rPr>
              <a:t>	</a:t>
            </a:r>
            <a:r>
              <a:rPr lang="fr-FR" altLang="fr-FR" sz="1600" dirty="0" smtClean="0">
                <a:latin typeface="Arial" panose="020B0604020202020204" pitchFamily="34" charset="0"/>
              </a:rPr>
              <a:t>- Après-midi : Un navette fera le trajet depuis le Collège avec Sébastien D. (8 places)</a:t>
            </a:r>
          </a:p>
        </p:txBody>
      </p:sp>
      <p:sp>
        <p:nvSpPr>
          <p:cNvPr id="13" name="ZoneTexte 12"/>
          <p:cNvSpPr txBox="1">
            <a:spLocks noChangeArrowheads="1"/>
          </p:cNvSpPr>
          <p:nvPr/>
        </p:nvSpPr>
        <p:spPr bwMode="auto">
          <a:xfrm>
            <a:off x="144301" y="3734381"/>
            <a:ext cx="8820472" cy="1077218"/>
          </a:xfrm>
          <a:prstGeom prst="rect">
            <a:avLst/>
          </a:prstGeom>
          <a:solidFill>
            <a:schemeClr val="accent1">
              <a:lumMod val="60000"/>
              <a:lumOff val="40000"/>
              <a:alpha val="58038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1600" b="1" dirty="0" smtClean="0">
                <a:latin typeface="Arial" panose="020B0604020202020204" pitchFamily="34" charset="0"/>
              </a:rPr>
              <a:t>NOUVEAU LOCAL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1600" dirty="0">
                <a:latin typeface="Arial" panose="020B0604020202020204" pitchFamily="34" charset="0"/>
              </a:rPr>
              <a:t>N</a:t>
            </a:r>
            <a:r>
              <a:rPr lang="fr-FR" altLang="fr-FR" sz="1600" dirty="0" smtClean="0">
                <a:latin typeface="Arial" panose="020B0604020202020204" pitchFamily="34" charset="0"/>
              </a:rPr>
              <a:t>ous aurons besoin de mains et d’aide pour 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1600" dirty="0" smtClean="0">
                <a:latin typeface="Arial" panose="020B0604020202020204" pitchFamily="34" charset="0"/>
              </a:rPr>
              <a:t>	- Mettre en état le nouveau local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1600" dirty="0">
                <a:latin typeface="Arial" panose="020B0604020202020204" pitchFamily="34" charset="0"/>
              </a:rPr>
              <a:t>	</a:t>
            </a:r>
            <a:r>
              <a:rPr lang="fr-FR" altLang="fr-FR" sz="1600" dirty="0" smtClean="0">
                <a:latin typeface="Arial" panose="020B0604020202020204" pitchFamily="34" charset="0"/>
              </a:rPr>
              <a:t>- Déménager le local</a:t>
            </a:r>
            <a:r>
              <a:rPr lang="fr-FR" altLang="fr-FR" sz="1600" dirty="0">
                <a:latin typeface="Arial" panose="020B0604020202020204" pitchFamily="34" charset="0"/>
              </a:rPr>
              <a:t>	</a:t>
            </a:r>
            <a:endParaRPr lang="fr-FR" altLang="fr-FR" sz="1600" dirty="0" smtClean="0">
              <a:latin typeface="Arial" panose="020B0604020202020204" pitchFamily="34" charset="0"/>
            </a:endParaRPr>
          </a:p>
        </p:txBody>
      </p:sp>
      <p:sp>
        <p:nvSpPr>
          <p:cNvPr id="14" name="ZoneTexte 13"/>
          <p:cNvSpPr txBox="1">
            <a:spLocks noChangeArrowheads="1"/>
          </p:cNvSpPr>
          <p:nvPr/>
        </p:nvSpPr>
        <p:spPr bwMode="auto">
          <a:xfrm>
            <a:off x="62604" y="81419"/>
            <a:ext cx="4033838" cy="1077218"/>
          </a:xfrm>
          <a:prstGeom prst="rect">
            <a:avLst/>
          </a:prstGeom>
          <a:solidFill>
            <a:schemeClr val="bg1">
              <a:lumMod val="50000"/>
              <a:alpha val="58038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TEANSPORT ET LOCAL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5070254"/>
            <a:ext cx="1347331" cy="1715666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8507" y="5077438"/>
            <a:ext cx="1302110" cy="171566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8144" y="5077438"/>
            <a:ext cx="1309934" cy="171566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79523" y="2466014"/>
            <a:ext cx="1537034" cy="1077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15285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755576" y="3356992"/>
            <a:ext cx="7750233" cy="338554"/>
          </a:xfrm>
          <a:prstGeom prst="rect">
            <a:avLst/>
          </a:prstGeom>
          <a:solidFill>
            <a:schemeClr val="accent1">
              <a:lumMod val="60000"/>
              <a:lumOff val="40000"/>
              <a:alpha val="58038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1600" dirty="0" smtClean="0">
                <a:latin typeface="Arial" panose="020B0604020202020204" pitchFamily="34" charset="0"/>
              </a:rPr>
              <a:t>LE COUT</a:t>
            </a:r>
            <a:endParaRPr lang="fr-FR" altLang="fr-FR" sz="16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544802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oneTexte 6"/>
          <p:cNvSpPr txBox="1">
            <a:spLocks noChangeArrowheads="1"/>
          </p:cNvSpPr>
          <p:nvPr/>
        </p:nvSpPr>
        <p:spPr bwMode="auto">
          <a:xfrm>
            <a:off x="135515" y="3542819"/>
            <a:ext cx="3600400" cy="461665"/>
          </a:xfrm>
          <a:prstGeom prst="rect">
            <a:avLst/>
          </a:prstGeom>
          <a:solidFill>
            <a:schemeClr val="bg1">
              <a:lumMod val="50000"/>
              <a:alpha val="58038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4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LE MATERIEL</a:t>
            </a:r>
          </a:p>
        </p:txBody>
      </p:sp>
      <p:sp>
        <p:nvSpPr>
          <p:cNvPr id="24" name="ZoneTexte 23"/>
          <p:cNvSpPr txBox="1">
            <a:spLocks noChangeArrowheads="1"/>
          </p:cNvSpPr>
          <p:nvPr/>
        </p:nvSpPr>
        <p:spPr bwMode="auto">
          <a:xfrm>
            <a:off x="3802049" y="3545721"/>
            <a:ext cx="5234447" cy="1323439"/>
          </a:xfrm>
          <a:prstGeom prst="rect">
            <a:avLst/>
          </a:prstGeom>
          <a:solidFill>
            <a:schemeClr val="accent1">
              <a:lumMod val="60000"/>
              <a:lumOff val="40000"/>
              <a:alpha val="58038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None/>
            </a:pPr>
            <a:r>
              <a:rPr lang="fr-FR" altLang="fr-FR" sz="1600" dirty="0" smtClean="0">
                <a:latin typeface="Arial" panose="020B0604020202020204" pitchFamily="34" charset="0"/>
              </a:rPr>
              <a:t>Tarifs Saison passée (Remise Ross + </a:t>
            </a:r>
            <a:r>
              <a:rPr lang="fr-FR" altLang="fr-FR" sz="1600" dirty="0" err="1" smtClean="0">
                <a:latin typeface="Arial" panose="020B0604020202020204" pitchFamily="34" charset="0"/>
              </a:rPr>
              <a:t>Subv</a:t>
            </a:r>
            <a:r>
              <a:rPr lang="fr-FR" altLang="fr-FR" sz="1600" dirty="0" smtClean="0">
                <a:latin typeface="Arial" panose="020B0604020202020204" pitchFamily="34" charset="0"/>
              </a:rPr>
              <a:t> </a:t>
            </a:r>
            <a:r>
              <a:rPr lang="fr-FR" altLang="fr-FR" sz="1600" dirty="0" err="1" smtClean="0">
                <a:latin typeface="Arial" panose="020B0604020202020204" pitchFamily="34" charset="0"/>
              </a:rPr>
              <a:t>Depart</a:t>
            </a:r>
            <a:r>
              <a:rPr lang="fr-FR" altLang="fr-FR" sz="1600" dirty="0" smtClean="0">
                <a:latin typeface="Arial" panose="020B0604020202020204" pitchFamily="34" charset="0"/>
              </a:rPr>
              <a:t>)</a:t>
            </a:r>
          </a:p>
          <a:p>
            <a:pPr marL="285750" indent="-285750" algn="just">
              <a:spcBef>
                <a:spcPct val="0"/>
              </a:spcBef>
              <a:buFontTx/>
              <a:buChar char="-"/>
            </a:pPr>
            <a:r>
              <a:rPr lang="fr-FR" altLang="fr-FR" sz="1600" dirty="0" smtClean="0">
                <a:latin typeface="Arial" panose="020B0604020202020204" pitchFamily="34" charset="0"/>
              </a:rPr>
              <a:t>Skis GS enfant U8 ~200€ =&gt; ~140€</a:t>
            </a:r>
          </a:p>
          <a:p>
            <a:pPr marL="285750" indent="-285750" algn="just">
              <a:spcBef>
                <a:spcPct val="0"/>
              </a:spcBef>
              <a:buFontTx/>
              <a:buChar char="-"/>
            </a:pPr>
            <a:r>
              <a:rPr lang="fr-FR" altLang="fr-FR" sz="1600" dirty="0" smtClean="0">
                <a:latin typeface="Arial" panose="020B0604020202020204" pitchFamily="34" charset="0"/>
              </a:rPr>
              <a:t>Skis GS enfant U10 -230€ =&gt; 160€</a:t>
            </a:r>
          </a:p>
          <a:p>
            <a:pPr marL="285750" indent="-285750" algn="just">
              <a:spcBef>
                <a:spcPct val="0"/>
              </a:spcBef>
              <a:buFontTx/>
              <a:buChar char="-"/>
            </a:pPr>
            <a:r>
              <a:rPr lang="fr-FR" altLang="fr-FR" sz="1600" dirty="0" smtClean="0">
                <a:latin typeface="Arial" panose="020B0604020202020204" pitchFamily="34" charset="0"/>
              </a:rPr>
              <a:t>Skis GS enfant 150/165cm ~300€ =&gt; ~210€</a:t>
            </a:r>
          </a:p>
          <a:p>
            <a:pPr marL="285750" indent="-285750" algn="just">
              <a:spcBef>
                <a:spcPct val="0"/>
              </a:spcBef>
              <a:buFontTx/>
              <a:buChar char="-"/>
            </a:pPr>
            <a:r>
              <a:rPr lang="fr-FR" altLang="fr-FR" sz="1600" dirty="0" smtClean="0">
                <a:latin typeface="Arial" panose="020B0604020202020204" pitchFamily="34" charset="0"/>
              </a:rPr>
              <a:t>Skis GS 182cm ~550€ =&gt; ~380€</a:t>
            </a:r>
            <a:endParaRPr lang="fr-FR" altLang="fr-FR" sz="1600" dirty="0">
              <a:latin typeface="Arial" panose="020B0604020202020204" pitchFamily="34" charset="0"/>
            </a:endParaRPr>
          </a:p>
        </p:txBody>
      </p:sp>
      <p:sp>
        <p:nvSpPr>
          <p:cNvPr id="11" name="ZoneTexte 6"/>
          <p:cNvSpPr txBox="1">
            <a:spLocks noChangeArrowheads="1"/>
          </p:cNvSpPr>
          <p:nvPr/>
        </p:nvSpPr>
        <p:spPr bwMode="auto">
          <a:xfrm>
            <a:off x="128929" y="5373216"/>
            <a:ext cx="3600400" cy="461665"/>
          </a:xfrm>
          <a:prstGeom prst="rect">
            <a:avLst/>
          </a:prstGeom>
          <a:solidFill>
            <a:schemeClr val="bg1">
              <a:lumMod val="50000"/>
              <a:alpha val="58038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4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LES COURSES</a:t>
            </a:r>
          </a:p>
        </p:txBody>
      </p:sp>
      <p:sp>
        <p:nvSpPr>
          <p:cNvPr id="12" name="ZoneTexte 11"/>
          <p:cNvSpPr txBox="1">
            <a:spLocks noChangeArrowheads="1"/>
          </p:cNvSpPr>
          <p:nvPr/>
        </p:nvSpPr>
        <p:spPr bwMode="auto">
          <a:xfrm>
            <a:off x="3776090" y="5406315"/>
            <a:ext cx="5234447" cy="830997"/>
          </a:xfrm>
          <a:prstGeom prst="rect">
            <a:avLst/>
          </a:prstGeom>
          <a:solidFill>
            <a:schemeClr val="accent1">
              <a:lumMod val="60000"/>
              <a:lumOff val="40000"/>
              <a:alpha val="58038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None/>
            </a:pPr>
            <a:r>
              <a:rPr lang="fr-FR" altLang="fr-FR" sz="1600" dirty="0" smtClean="0">
                <a:latin typeface="Arial" panose="020B0604020202020204" pitchFamily="34" charset="0"/>
              </a:rPr>
              <a:t>Une course est en moyenne facturée 25€ au club</a:t>
            </a:r>
          </a:p>
          <a:p>
            <a:pPr marL="285750" indent="-285750" algn="just">
              <a:spcBef>
                <a:spcPct val="0"/>
              </a:spcBef>
              <a:buFontTx/>
              <a:buChar char="-"/>
            </a:pPr>
            <a:r>
              <a:rPr lang="fr-FR" altLang="fr-FR" sz="1600" dirty="0" smtClean="0">
                <a:latin typeface="Arial" panose="020B0604020202020204" pitchFamily="34" charset="0"/>
              </a:rPr>
              <a:t>Nous demandons 13€ par course</a:t>
            </a:r>
          </a:p>
          <a:p>
            <a:pPr marL="285750" indent="-285750" algn="just">
              <a:spcBef>
                <a:spcPct val="0"/>
              </a:spcBef>
              <a:buFontTx/>
              <a:buChar char="-"/>
            </a:pPr>
            <a:r>
              <a:rPr lang="fr-FR" altLang="fr-FR" sz="1600" dirty="0" smtClean="0">
                <a:latin typeface="Arial" panose="020B0604020202020204" pitchFamily="34" charset="0"/>
              </a:rPr>
              <a:t>Facturé en fin de saison</a:t>
            </a:r>
          </a:p>
        </p:txBody>
      </p:sp>
      <p:sp>
        <p:nvSpPr>
          <p:cNvPr id="13" name="ZoneTexte 6"/>
          <p:cNvSpPr txBox="1">
            <a:spLocks noChangeArrowheads="1"/>
          </p:cNvSpPr>
          <p:nvPr/>
        </p:nvSpPr>
        <p:spPr bwMode="auto">
          <a:xfrm>
            <a:off x="107504" y="764704"/>
            <a:ext cx="3600400" cy="461665"/>
          </a:xfrm>
          <a:prstGeom prst="rect">
            <a:avLst/>
          </a:prstGeom>
          <a:solidFill>
            <a:schemeClr val="bg1">
              <a:lumMod val="50000"/>
              <a:alpha val="58038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4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LES STAGES</a:t>
            </a:r>
          </a:p>
        </p:txBody>
      </p:sp>
      <p:sp>
        <p:nvSpPr>
          <p:cNvPr id="17" name="ZoneTexte 16"/>
          <p:cNvSpPr txBox="1">
            <a:spLocks noChangeArrowheads="1"/>
          </p:cNvSpPr>
          <p:nvPr/>
        </p:nvSpPr>
        <p:spPr bwMode="auto">
          <a:xfrm>
            <a:off x="3819460" y="821030"/>
            <a:ext cx="5234447" cy="2308324"/>
          </a:xfrm>
          <a:prstGeom prst="rect">
            <a:avLst/>
          </a:prstGeom>
          <a:solidFill>
            <a:schemeClr val="accent1">
              <a:lumMod val="60000"/>
              <a:lumOff val="40000"/>
              <a:alpha val="58038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None/>
            </a:pPr>
            <a:r>
              <a:rPr lang="fr-FR" altLang="fr-FR" sz="1600" dirty="0" smtClean="0">
                <a:latin typeface="Arial" panose="020B0604020202020204" pitchFamily="34" charset="0"/>
              </a:rPr>
              <a:t>Stages d’Eté pour le groupe district</a:t>
            </a:r>
          </a:p>
          <a:p>
            <a:pPr marL="285750" indent="-285750" algn="just">
              <a:spcBef>
                <a:spcPct val="0"/>
              </a:spcBef>
              <a:buFontTx/>
              <a:buChar char="-"/>
            </a:pPr>
            <a:r>
              <a:rPr lang="fr-FR" altLang="fr-FR" sz="1600" dirty="0" smtClean="0">
                <a:latin typeface="Arial" panose="020B0604020202020204" pitchFamily="34" charset="0"/>
              </a:rPr>
              <a:t>Le club Paie directement le district</a:t>
            </a:r>
          </a:p>
          <a:p>
            <a:pPr marL="285750" indent="-285750" algn="just">
              <a:spcBef>
                <a:spcPct val="0"/>
              </a:spcBef>
              <a:buFontTx/>
              <a:buChar char="-"/>
            </a:pPr>
            <a:r>
              <a:rPr lang="fr-FR" altLang="fr-FR" sz="1600" dirty="0" smtClean="0">
                <a:latin typeface="Arial" panose="020B0604020202020204" pitchFamily="34" charset="0"/>
              </a:rPr>
              <a:t>Le cout est de ~90€ par jour tout compris</a:t>
            </a:r>
          </a:p>
          <a:p>
            <a:pPr marL="285750" indent="-285750" algn="just">
              <a:spcBef>
                <a:spcPct val="0"/>
              </a:spcBef>
              <a:buFontTx/>
              <a:buChar char="-"/>
            </a:pPr>
            <a:r>
              <a:rPr lang="fr-FR" altLang="fr-FR" sz="1600" dirty="0" smtClean="0">
                <a:latin typeface="Arial" panose="020B0604020202020204" pitchFamily="34" charset="0"/>
              </a:rPr>
              <a:t>Le club </a:t>
            </a:r>
            <a:r>
              <a:rPr lang="fr-FR" altLang="fr-FR" sz="1600" b="1" dirty="0" smtClean="0">
                <a:latin typeface="Arial" panose="020B0604020202020204" pitchFamily="34" charset="0"/>
              </a:rPr>
              <a:t>prend en charge 25% </a:t>
            </a:r>
            <a:r>
              <a:rPr lang="fr-FR" altLang="fr-FR" sz="1600" dirty="0" smtClean="0">
                <a:latin typeface="Arial" panose="020B0604020202020204" pitchFamily="34" charset="0"/>
              </a:rPr>
              <a:t>et refacture la différence</a:t>
            </a:r>
          </a:p>
          <a:p>
            <a:pPr marL="285750" indent="-285750" algn="just">
              <a:spcBef>
                <a:spcPct val="0"/>
              </a:spcBef>
              <a:buFontTx/>
              <a:buChar char="-"/>
            </a:pPr>
            <a:endParaRPr lang="fr-FR" altLang="fr-FR" sz="1600" dirty="0" smtClean="0">
              <a:latin typeface="Arial" panose="020B0604020202020204" pitchFamily="34" charset="0"/>
            </a:endParaRPr>
          </a:p>
          <a:p>
            <a:pPr algn="just">
              <a:spcBef>
                <a:spcPct val="0"/>
              </a:spcBef>
              <a:buNone/>
            </a:pPr>
            <a:r>
              <a:rPr lang="fr-FR" altLang="fr-FR" sz="1600" dirty="0">
                <a:latin typeface="Arial" panose="020B0604020202020204" pitchFamily="34" charset="0"/>
              </a:rPr>
              <a:t>Stages </a:t>
            </a:r>
            <a:r>
              <a:rPr lang="fr-FR" altLang="fr-FR" sz="1600" dirty="0" smtClean="0">
                <a:latin typeface="Arial" panose="020B0604020202020204" pitchFamily="34" charset="0"/>
              </a:rPr>
              <a:t>d’été et d’Automne organisé par le club</a:t>
            </a:r>
          </a:p>
          <a:p>
            <a:pPr marL="285750" indent="-285750" algn="just">
              <a:spcBef>
                <a:spcPct val="0"/>
              </a:spcBef>
              <a:buFontTx/>
              <a:buChar char="-"/>
            </a:pPr>
            <a:r>
              <a:rPr lang="fr-FR" altLang="fr-FR" sz="1600" dirty="0" smtClean="0">
                <a:latin typeface="Arial" panose="020B0604020202020204" pitchFamily="34" charset="0"/>
              </a:rPr>
              <a:t>Le cout est de ~70€ par jour tout compris</a:t>
            </a:r>
          </a:p>
          <a:p>
            <a:pPr marL="285750" indent="-285750" algn="just">
              <a:spcBef>
                <a:spcPct val="0"/>
              </a:spcBef>
              <a:buFontTx/>
              <a:buChar char="-"/>
            </a:pPr>
            <a:r>
              <a:rPr lang="fr-FR" altLang="fr-FR" sz="1600" dirty="0" smtClean="0">
                <a:latin typeface="Arial" panose="020B0604020202020204" pitchFamily="34" charset="0"/>
              </a:rPr>
              <a:t>Le club prend en charge 25% =&gt; 50€ / jour</a:t>
            </a:r>
            <a:endParaRPr lang="fr-FR" altLang="fr-FR" sz="16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004991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2" grpId="0" animBg="1"/>
      <p:bldP spid="1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755576" y="2636912"/>
            <a:ext cx="7750233" cy="338554"/>
          </a:xfrm>
          <a:prstGeom prst="rect">
            <a:avLst/>
          </a:prstGeom>
          <a:solidFill>
            <a:schemeClr val="accent1">
              <a:lumMod val="60000"/>
              <a:lumOff val="40000"/>
              <a:alpha val="58038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1600" dirty="0" smtClean="0">
                <a:latin typeface="Arial" panose="020B0604020202020204" pitchFamily="34" charset="0"/>
              </a:rPr>
              <a:t>CONTACTS</a:t>
            </a:r>
            <a:endParaRPr lang="fr-FR" altLang="fr-FR" sz="1600" i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93310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6"/>
          <p:cNvSpPr txBox="1">
            <a:spLocks noChangeArrowheads="1"/>
          </p:cNvSpPr>
          <p:nvPr/>
        </p:nvSpPr>
        <p:spPr bwMode="auto">
          <a:xfrm>
            <a:off x="100535" y="188640"/>
            <a:ext cx="9007969" cy="584775"/>
          </a:xfrm>
          <a:prstGeom prst="rect">
            <a:avLst/>
          </a:prstGeom>
          <a:solidFill>
            <a:srgbClr val="0070C0">
              <a:alpha val="58038"/>
            </a:srgb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Qui contacter ?</a:t>
            </a:r>
            <a:endParaRPr lang="fr-FR" altLang="fr-FR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3" name="ZoneTexte 22"/>
          <p:cNvSpPr txBox="1">
            <a:spLocks noChangeArrowheads="1"/>
          </p:cNvSpPr>
          <p:nvPr/>
        </p:nvSpPr>
        <p:spPr bwMode="auto">
          <a:xfrm>
            <a:off x="395536" y="907549"/>
            <a:ext cx="2884408" cy="830997"/>
          </a:xfrm>
          <a:prstGeom prst="rect">
            <a:avLst/>
          </a:prstGeom>
          <a:solidFill>
            <a:srgbClr val="0000FF">
              <a:alpha val="58038"/>
            </a:srgb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16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Questions concernant l’organisation de la compétition</a:t>
            </a:r>
            <a:endParaRPr lang="fr-FR" altLang="fr-FR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4" name="ZoneTexte 23"/>
          <p:cNvSpPr txBox="1">
            <a:spLocks noChangeArrowheads="1"/>
          </p:cNvSpPr>
          <p:nvPr/>
        </p:nvSpPr>
        <p:spPr bwMode="auto">
          <a:xfrm>
            <a:off x="3551582" y="908720"/>
            <a:ext cx="5268890" cy="1815882"/>
          </a:xfrm>
          <a:prstGeom prst="rect">
            <a:avLst/>
          </a:prstGeom>
          <a:solidFill>
            <a:schemeClr val="accent1">
              <a:lumMod val="60000"/>
              <a:lumOff val="40000"/>
              <a:alpha val="58038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None/>
            </a:pPr>
            <a:r>
              <a:rPr lang="fr-F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Yves Malot</a:t>
            </a:r>
          </a:p>
          <a:p>
            <a:pPr algn="just">
              <a:spcBef>
                <a:spcPct val="0"/>
              </a:spcBef>
              <a:buNone/>
            </a:pP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	email : 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yves-malot@wanadoo.fr</a:t>
            </a:r>
            <a:endParaRPr lang="fr-FR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  <a:buNone/>
            </a:pP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Tel :0667602922</a:t>
            </a:r>
          </a:p>
          <a:p>
            <a:pPr algn="just">
              <a:spcBef>
                <a:spcPct val="0"/>
              </a:spcBef>
              <a:buNone/>
            </a:pPr>
            <a:endParaRPr lang="fr-FR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  <a:buNone/>
            </a:pPr>
            <a:r>
              <a:rPr lang="fr-F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Ronan </a:t>
            </a:r>
            <a:r>
              <a:rPr lang="fr-FR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Deleglise</a:t>
            </a:r>
            <a:endParaRPr lang="fr-FR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  <a:buNone/>
            </a:pP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email : </a:t>
            </a:r>
            <a:r>
              <a:rPr lang="en-GB" sz="1600" dirty="0" smtClean="0">
                <a:latin typeface="Arial" panose="020B0604020202020204" pitchFamily="34" charset="0"/>
                <a:hlinkClick r:id="rId3"/>
              </a:rPr>
              <a:t>ronan.deleglise@orange.fr</a:t>
            </a:r>
            <a:endParaRPr lang="en-GB" sz="1600" dirty="0" smtClean="0">
              <a:latin typeface="Arial" panose="020B0604020202020204" pitchFamily="34" charset="0"/>
            </a:endParaRPr>
          </a:p>
          <a:p>
            <a:pPr algn="just">
              <a:spcBef>
                <a:spcPct val="0"/>
              </a:spcBef>
              <a:buNone/>
            </a:pPr>
            <a:r>
              <a:rPr lang="fr-FR" sz="1600" dirty="0" smtClean="0">
                <a:latin typeface="Arial" panose="020B0604020202020204" pitchFamily="34" charset="0"/>
              </a:rPr>
              <a:t>	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Tel :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0685358948</a:t>
            </a:r>
            <a:endParaRPr 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ZoneTexte 14"/>
          <p:cNvSpPr txBox="1">
            <a:spLocks noChangeArrowheads="1"/>
          </p:cNvSpPr>
          <p:nvPr/>
        </p:nvSpPr>
        <p:spPr bwMode="auto">
          <a:xfrm>
            <a:off x="395536" y="5373216"/>
            <a:ext cx="2884408" cy="338554"/>
          </a:xfrm>
          <a:prstGeom prst="rect">
            <a:avLst/>
          </a:prstGeom>
          <a:solidFill>
            <a:srgbClr val="0000FF">
              <a:alpha val="58038"/>
            </a:srgb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16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Le club sur le net</a:t>
            </a:r>
            <a:endParaRPr lang="fr-FR" altLang="fr-FR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6" name="ZoneTexte 15"/>
          <p:cNvSpPr txBox="1">
            <a:spLocks noChangeArrowheads="1"/>
          </p:cNvSpPr>
          <p:nvPr/>
        </p:nvSpPr>
        <p:spPr bwMode="auto">
          <a:xfrm>
            <a:off x="3551582" y="5373216"/>
            <a:ext cx="5268889" cy="1323439"/>
          </a:xfrm>
          <a:prstGeom prst="rect">
            <a:avLst/>
          </a:prstGeom>
          <a:solidFill>
            <a:schemeClr val="accent1">
              <a:lumMod val="60000"/>
              <a:lumOff val="40000"/>
              <a:alpha val="58038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None/>
            </a:pPr>
            <a:r>
              <a:rPr lang="fr-FR" sz="1600" dirty="0" smtClean="0">
                <a:latin typeface="Arial" panose="020B0604020202020204" pitchFamily="34" charset="0"/>
              </a:rPr>
              <a:t>Le </a:t>
            </a:r>
            <a:r>
              <a:rPr lang="fr-FR" sz="1600" dirty="0">
                <a:latin typeface="Arial" panose="020B0604020202020204" pitchFamily="34" charset="0"/>
              </a:rPr>
              <a:t>site internet : </a:t>
            </a:r>
            <a:r>
              <a:rPr lang="fr-FR" sz="1600" dirty="0">
                <a:latin typeface="Arial" panose="020B0604020202020204" pitchFamily="34" charset="0"/>
                <a:hlinkClick r:id="rId4"/>
              </a:rPr>
              <a:t>https://www.skicluballevardin.fr</a:t>
            </a:r>
            <a:r>
              <a:rPr lang="fr-FR" sz="1600" dirty="0" smtClean="0">
                <a:latin typeface="Arial" panose="020B0604020202020204" pitchFamily="34" charset="0"/>
                <a:hlinkClick r:id="rId4"/>
              </a:rPr>
              <a:t>/</a:t>
            </a:r>
            <a:endParaRPr lang="fr-FR" sz="1600" dirty="0" smtClean="0">
              <a:latin typeface="Arial" panose="020B0604020202020204" pitchFamily="34" charset="0"/>
            </a:endParaRPr>
          </a:p>
          <a:p>
            <a:pPr algn="just">
              <a:spcBef>
                <a:spcPct val="0"/>
              </a:spcBef>
              <a:buNone/>
            </a:pPr>
            <a:endParaRPr lang="fr-FR" sz="1600" dirty="0" smtClean="0">
              <a:latin typeface="Arial" panose="020B0604020202020204" pitchFamily="34" charset="0"/>
            </a:endParaRPr>
          </a:p>
          <a:p>
            <a:pPr algn="just">
              <a:spcBef>
                <a:spcPct val="0"/>
              </a:spcBef>
              <a:buNone/>
            </a:pPr>
            <a:r>
              <a:rPr lang="fr-FR" sz="1600" dirty="0" smtClean="0">
                <a:latin typeface="Arial" panose="020B0604020202020204" pitchFamily="34" charset="0"/>
              </a:rPr>
              <a:t>La page Facebook :</a:t>
            </a:r>
          </a:p>
          <a:p>
            <a:pPr algn="just">
              <a:spcBef>
                <a:spcPct val="0"/>
              </a:spcBef>
              <a:buNone/>
            </a:pPr>
            <a:r>
              <a:rPr lang="fr-FR" sz="1600" dirty="0" smtClean="0">
                <a:latin typeface="Arial" panose="020B0604020202020204" pitchFamily="34" charset="0"/>
                <a:hlinkClick r:id="rId5"/>
              </a:rPr>
              <a:t>https</a:t>
            </a:r>
            <a:r>
              <a:rPr lang="fr-FR" sz="1600" dirty="0">
                <a:latin typeface="Arial" panose="020B0604020202020204" pitchFamily="34" charset="0"/>
                <a:hlinkClick r:id="rId5"/>
              </a:rPr>
              <a:t>://</a:t>
            </a:r>
            <a:r>
              <a:rPr lang="fr-FR" sz="1600" dirty="0" smtClean="0">
                <a:latin typeface="Arial" panose="020B0604020202020204" pitchFamily="34" charset="0"/>
                <a:hlinkClick r:id="rId5"/>
              </a:rPr>
              <a:t>www.facebook.com/skicluballevardin</a:t>
            </a:r>
            <a:endParaRPr lang="fr-FR" sz="1600" dirty="0" smtClean="0">
              <a:latin typeface="Arial" panose="020B0604020202020204" pitchFamily="34" charset="0"/>
            </a:endParaRPr>
          </a:p>
          <a:p>
            <a:pPr algn="just">
              <a:spcBef>
                <a:spcPct val="0"/>
              </a:spcBef>
              <a:buNone/>
            </a:pPr>
            <a:endParaRPr lang="fr-FR" sz="1600" dirty="0">
              <a:latin typeface="Arial" panose="020B0604020202020204" pitchFamily="34" charset="0"/>
            </a:endParaRPr>
          </a:p>
        </p:txBody>
      </p:sp>
      <p:sp>
        <p:nvSpPr>
          <p:cNvPr id="17" name="ZoneTexte 16"/>
          <p:cNvSpPr txBox="1">
            <a:spLocks noChangeArrowheads="1"/>
          </p:cNvSpPr>
          <p:nvPr/>
        </p:nvSpPr>
        <p:spPr bwMode="auto">
          <a:xfrm>
            <a:off x="395536" y="2852936"/>
            <a:ext cx="2884408" cy="338554"/>
          </a:xfrm>
          <a:prstGeom prst="rect">
            <a:avLst/>
          </a:prstGeom>
          <a:solidFill>
            <a:srgbClr val="0000FF">
              <a:alpha val="58038"/>
            </a:srgb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16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Les autres contacts</a:t>
            </a:r>
            <a:endParaRPr lang="fr-FR" altLang="fr-FR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9" name="ZoneTexte 18"/>
          <p:cNvSpPr txBox="1">
            <a:spLocks noChangeArrowheads="1"/>
          </p:cNvSpPr>
          <p:nvPr/>
        </p:nvSpPr>
        <p:spPr bwMode="auto">
          <a:xfrm>
            <a:off x="3551582" y="2852936"/>
            <a:ext cx="5268890" cy="2308324"/>
          </a:xfrm>
          <a:prstGeom prst="rect">
            <a:avLst/>
          </a:prstGeom>
          <a:solidFill>
            <a:schemeClr val="accent1">
              <a:lumMod val="60000"/>
              <a:lumOff val="40000"/>
              <a:alpha val="58038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None/>
            </a:pPr>
            <a:r>
              <a:rPr lang="fr-FR" sz="1600" dirty="0" smtClean="0">
                <a:latin typeface="Arial" panose="020B0604020202020204" pitchFamily="34" charset="0"/>
              </a:rPr>
              <a:t>L’email du club </a:t>
            </a:r>
            <a:r>
              <a:rPr lang="fr-FR" sz="1600" dirty="0">
                <a:latin typeface="Arial" panose="020B0604020202020204" pitchFamily="34" charset="0"/>
              </a:rPr>
              <a:t>: </a:t>
            </a:r>
            <a:r>
              <a:rPr lang="fr-FR" sz="1600" dirty="0" smtClean="0">
                <a:latin typeface="Arial" panose="020B0604020202020204" pitchFamily="34" charset="0"/>
                <a:hlinkClick r:id="rId6"/>
              </a:rPr>
              <a:t>skicluballevardin@gmail.com</a:t>
            </a:r>
            <a:endParaRPr lang="fr-FR" sz="1600" dirty="0" smtClean="0">
              <a:latin typeface="Arial" panose="020B0604020202020204" pitchFamily="34" charset="0"/>
            </a:endParaRPr>
          </a:p>
          <a:p>
            <a:pPr algn="just">
              <a:spcBef>
                <a:spcPct val="0"/>
              </a:spcBef>
              <a:buNone/>
            </a:pPr>
            <a:endParaRPr lang="fr-FR" sz="1600" dirty="0" smtClean="0">
              <a:latin typeface="Arial" panose="020B0604020202020204" pitchFamily="34" charset="0"/>
            </a:endParaRPr>
          </a:p>
          <a:p>
            <a:pPr algn="just">
              <a:spcBef>
                <a:spcPct val="0"/>
              </a:spcBef>
              <a:buNone/>
            </a:pPr>
            <a:r>
              <a:rPr lang="fr-FR" sz="1600" dirty="0" smtClean="0">
                <a:latin typeface="Arial" panose="020B0604020202020204" pitchFamily="34" charset="0"/>
              </a:rPr>
              <a:t>Pour le </a:t>
            </a:r>
            <a:r>
              <a:rPr lang="fr-FR" sz="1600" dirty="0" err="1">
                <a:latin typeface="Arial" panose="020B0604020202020204" pitchFamily="34" charset="0"/>
              </a:rPr>
              <a:t>P</a:t>
            </a:r>
            <a:r>
              <a:rPr lang="fr-FR" sz="1600" dirty="0" err="1" smtClean="0">
                <a:latin typeface="Arial" panose="020B0604020202020204" pitchFamily="34" charset="0"/>
              </a:rPr>
              <a:t>réclub</a:t>
            </a:r>
            <a:r>
              <a:rPr lang="fr-FR" sz="1600" dirty="0" smtClean="0">
                <a:latin typeface="Arial" panose="020B0604020202020204" pitchFamily="34" charset="0"/>
              </a:rPr>
              <a:t> vous pouvez aussi contacter</a:t>
            </a:r>
          </a:p>
          <a:p>
            <a:pPr algn="just">
              <a:spcBef>
                <a:spcPct val="0"/>
              </a:spcBef>
              <a:buNone/>
            </a:pPr>
            <a:r>
              <a:rPr lang="fr-FR" sz="1600" dirty="0">
                <a:latin typeface="Arial" panose="020B0604020202020204" pitchFamily="34" charset="0"/>
              </a:rPr>
              <a:t>	</a:t>
            </a:r>
            <a:r>
              <a:rPr lang="fr-FR" sz="1600" b="1" dirty="0" smtClean="0">
                <a:latin typeface="Arial" panose="020B0604020202020204" pitchFamily="34" charset="0"/>
              </a:rPr>
              <a:t>Le président</a:t>
            </a:r>
            <a:r>
              <a:rPr lang="fr-FR" sz="1600" dirty="0" smtClean="0">
                <a:latin typeface="Arial" panose="020B0604020202020204" pitchFamily="34" charset="0"/>
              </a:rPr>
              <a:t> : Xavier </a:t>
            </a:r>
            <a:r>
              <a:rPr lang="fr-FR" sz="1600" dirty="0" err="1" smtClean="0">
                <a:latin typeface="Arial" panose="020B0604020202020204" pitchFamily="34" charset="0"/>
              </a:rPr>
              <a:t>Philippé</a:t>
            </a:r>
            <a:endParaRPr lang="fr-FR" sz="1600" dirty="0" smtClean="0">
              <a:latin typeface="Arial" panose="020B0604020202020204" pitchFamily="34" charset="0"/>
            </a:endParaRPr>
          </a:p>
          <a:p>
            <a:pPr algn="just">
              <a:spcBef>
                <a:spcPct val="0"/>
              </a:spcBef>
              <a:buNone/>
            </a:pPr>
            <a:r>
              <a:rPr lang="fr-FR" sz="1600" dirty="0" smtClean="0">
                <a:latin typeface="Arial" panose="020B0604020202020204" pitchFamily="34" charset="0"/>
              </a:rPr>
              <a:t>	email : </a:t>
            </a:r>
            <a:r>
              <a:rPr lang="fr-FR" sz="1600" dirty="0" smtClean="0">
                <a:latin typeface="Arial" panose="020B0604020202020204" pitchFamily="34" charset="0"/>
                <a:hlinkClick r:id="rId6"/>
              </a:rPr>
              <a:t>president.skicluballevardin@gmail.com</a:t>
            </a:r>
            <a:endParaRPr lang="fr-FR" sz="1600" dirty="0" smtClean="0">
              <a:latin typeface="Arial" panose="020B0604020202020204" pitchFamily="34" charset="0"/>
            </a:endParaRPr>
          </a:p>
          <a:p>
            <a:pPr algn="just">
              <a:spcBef>
                <a:spcPct val="0"/>
              </a:spcBef>
              <a:buNone/>
            </a:pPr>
            <a:r>
              <a:rPr lang="fr-FR" sz="1600" dirty="0">
                <a:latin typeface="Arial" panose="020B0604020202020204" pitchFamily="34" charset="0"/>
              </a:rPr>
              <a:t>	</a:t>
            </a:r>
            <a:r>
              <a:rPr lang="fr-FR" sz="1600" dirty="0" smtClean="0">
                <a:latin typeface="Arial" panose="020B0604020202020204" pitchFamily="34" charset="0"/>
              </a:rPr>
              <a:t>Tel : 0763906434</a:t>
            </a:r>
            <a:endParaRPr lang="fr-FR" sz="1600" dirty="0">
              <a:latin typeface="Arial" panose="020B0604020202020204" pitchFamily="34" charset="0"/>
            </a:endParaRPr>
          </a:p>
          <a:p>
            <a:pPr algn="just">
              <a:spcBef>
                <a:spcPct val="0"/>
              </a:spcBef>
              <a:buNone/>
            </a:pPr>
            <a:r>
              <a:rPr lang="fr-FR" sz="1600" dirty="0" smtClean="0">
                <a:latin typeface="Arial" panose="020B0604020202020204" pitchFamily="34" charset="0"/>
              </a:rPr>
              <a:t>	</a:t>
            </a:r>
          </a:p>
          <a:p>
            <a:pPr algn="just">
              <a:spcBef>
                <a:spcPct val="0"/>
              </a:spcBef>
              <a:buNone/>
            </a:pPr>
            <a:r>
              <a:rPr lang="fr-FR" sz="1600" dirty="0">
                <a:latin typeface="Arial" panose="020B0604020202020204" pitchFamily="34" charset="0"/>
              </a:rPr>
              <a:t>	</a:t>
            </a:r>
            <a:r>
              <a:rPr lang="fr-FR" sz="1600" b="1" dirty="0" smtClean="0">
                <a:latin typeface="Arial" panose="020B0604020202020204" pitchFamily="34" charset="0"/>
              </a:rPr>
              <a:t>La trésorière : </a:t>
            </a:r>
            <a:r>
              <a:rPr lang="fr-FR" sz="1600" dirty="0" smtClean="0">
                <a:latin typeface="Arial" panose="020B0604020202020204" pitchFamily="34" charset="0"/>
              </a:rPr>
              <a:t>Nadège De </a:t>
            </a:r>
            <a:r>
              <a:rPr lang="fr-FR" sz="1600" dirty="0" err="1" smtClean="0">
                <a:latin typeface="Arial" panose="020B0604020202020204" pitchFamily="34" charset="0"/>
              </a:rPr>
              <a:t>Danieli</a:t>
            </a:r>
            <a:endParaRPr lang="fr-FR" sz="1600" dirty="0" smtClean="0">
              <a:latin typeface="Arial" panose="020B0604020202020204" pitchFamily="34" charset="0"/>
            </a:endParaRPr>
          </a:p>
          <a:p>
            <a:pPr algn="just">
              <a:spcBef>
                <a:spcPct val="0"/>
              </a:spcBef>
              <a:buNone/>
            </a:pPr>
            <a:r>
              <a:rPr lang="fr-FR" sz="1600" dirty="0">
                <a:latin typeface="Arial" panose="020B0604020202020204" pitchFamily="34" charset="0"/>
              </a:rPr>
              <a:t>	</a:t>
            </a:r>
            <a:r>
              <a:rPr lang="fr-FR" sz="1600" dirty="0" smtClean="0">
                <a:latin typeface="Arial" panose="020B0604020202020204" pitchFamily="34" charset="0"/>
              </a:rPr>
              <a:t>email </a:t>
            </a:r>
            <a:r>
              <a:rPr lang="fr-FR" sz="1600" dirty="0">
                <a:latin typeface="Arial" panose="020B0604020202020204" pitchFamily="34" charset="0"/>
              </a:rPr>
              <a:t>: </a:t>
            </a:r>
            <a:r>
              <a:rPr lang="fr-FR" sz="1600" dirty="0" smtClean="0">
                <a:latin typeface="Arial" panose="020B0604020202020204" pitchFamily="34" charset="0"/>
                <a:hlinkClick r:id="rId6"/>
              </a:rPr>
              <a:t>tresorerie.sca@gmail.com</a:t>
            </a:r>
            <a:endParaRPr lang="fr-FR" sz="16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026992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6" grpId="0" animBg="1"/>
      <p:bldP spid="1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ZoneTexte 6"/>
          <p:cNvSpPr txBox="1">
            <a:spLocks noChangeArrowheads="1"/>
          </p:cNvSpPr>
          <p:nvPr/>
        </p:nvSpPr>
        <p:spPr bwMode="auto">
          <a:xfrm>
            <a:off x="28527" y="58899"/>
            <a:ext cx="4033838" cy="584775"/>
          </a:xfrm>
          <a:prstGeom prst="rect">
            <a:avLst/>
          </a:prstGeom>
          <a:solidFill>
            <a:srgbClr val="00B0F0">
              <a:alpha val="58038"/>
            </a:srgbClr>
          </a:solidFill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Agenda</a:t>
            </a:r>
            <a:endParaRPr lang="fr-FR" altLang="fr-FR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755575" y="2575647"/>
            <a:ext cx="7750233" cy="338554"/>
          </a:xfrm>
          <a:prstGeom prst="rect">
            <a:avLst/>
          </a:prstGeom>
          <a:ln/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1600" dirty="0" smtClean="0">
                <a:latin typeface="Arial" panose="020B0604020202020204" pitchFamily="34" charset="0"/>
              </a:rPr>
              <a:t>COMBARS ET SOFSHELL</a:t>
            </a:r>
            <a:endParaRPr lang="fr-FR" altLang="fr-FR" sz="1600" i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626440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2159" y="1497040"/>
            <a:ext cx="1994757" cy="3863919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556792"/>
            <a:ext cx="4032448" cy="3744416"/>
          </a:xfrm>
          <a:prstGeom prst="rect">
            <a:avLst/>
          </a:prstGeom>
        </p:spPr>
      </p:pic>
      <p:sp>
        <p:nvSpPr>
          <p:cNvPr id="7" name="ZoneTexte 6"/>
          <p:cNvSpPr txBox="1">
            <a:spLocks noChangeArrowheads="1"/>
          </p:cNvSpPr>
          <p:nvPr/>
        </p:nvSpPr>
        <p:spPr bwMode="auto">
          <a:xfrm>
            <a:off x="539552" y="836712"/>
            <a:ext cx="3600400" cy="461665"/>
          </a:xfrm>
          <a:prstGeom prst="rect">
            <a:avLst/>
          </a:prstGeom>
          <a:solidFill>
            <a:schemeClr val="bg1">
              <a:lumMod val="50000"/>
              <a:alpha val="58038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4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COMBAR</a:t>
            </a:r>
          </a:p>
        </p:txBody>
      </p:sp>
      <p:sp>
        <p:nvSpPr>
          <p:cNvPr id="8" name="ZoneTexte 6"/>
          <p:cNvSpPr txBox="1">
            <a:spLocks noChangeArrowheads="1"/>
          </p:cNvSpPr>
          <p:nvPr/>
        </p:nvSpPr>
        <p:spPr bwMode="auto">
          <a:xfrm>
            <a:off x="5209338" y="836712"/>
            <a:ext cx="3600400" cy="461665"/>
          </a:xfrm>
          <a:prstGeom prst="rect">
            <a:avLst/>
          </a:prstGeom>
          <a:solidFill>
            <a:schemeClr val="bg1">
              <a:lumMod val="50000"/>
              <a:alpha val="58038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4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SOFTSHELL</a:t>
            </a:r>
          </a:p>
        </p:txBody>
      </p:sp>
    </p:spTree>
    <p:extLst>
      <p:ext uri="{BB962C8B-B14F-4D97-AF65-F5344CB8AC3E}">
        <p14:creationId xmlns:p14="http://schemas.microsoft.com/office/powerpoint/2010/main" val="112794286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>
            <a:spLocks noChangeArrowheads="1"/>
          </p:cNvSpPr>
          <p:nvPr/>
        </p:nvSpPr>
        <p:spPr bwMode="auto">
          <a:xfrm>
            <a:off x="814263" y="3573016"/>
            <a:ext cx="7750233" cy="1323439"/>
          </a:xfrm>
          <a:prstGeom prst="rect">
            <a:avLst/>
          </a:prstGeom>
          <a:solidFill>
            <a:schemeClr val="accent1">
              <a:lumMod val="60000"/>
              <a:lumOff val="40000"/>
              <a:alpha val="58038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1600" b="1" dirty="0" smtClean="0">
                <a:latin typeface="Arial" panose="020B0604020202020204" pitchFamily="34" charset="0"/>
              </a:rPr>
              <a:t>STAGE NOEL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1600" dirty="0" smtClean="0">
                <a:latin typeface="Arial" panose="020B0604020202020204" pitchFamily="34" charset="0"/>
              </a:rPr>
              <a:t> 	</a:t>
            </a:r>
          </a:p>
          <a:p>
            <a:pPr marL="285750" indent="-285750" algn="just">
              <a:spcBef>
                <a:spcPct val="0"/>
              </a:spcBef>
              <a:buFontTx/>
              <a:buChar char="-"/>
            </a:pPr>
            <a:r>
              <a:rPr lang="fr-FR" altLang="fr-FR" sz="1600" dirty="0" smtClean="0">
                <a:latin typeface="Arial" panose="020B0604020202020204" pitchFamily="34" charset="0"/>
              </a:rPr>
              <a:t>Samedi 18 Décembre</a:t>
            </a:r>
          </a:p>
          <a:p>
            <a:pPr marL="285750" indent="-285750" algn="just">
              <a:spcBef>
                <a:spcPct val="0"/>
              </a:spcBef>
              <a:buFontTx/>
              <a:buChar char="-"/>
            </a:pPr>
            <a:r>
              <a:rPr lang="fr-FR" altLang="fr-FR" sz="1600" dirty="0" smtClean="0">
                <a:latin typeface="Arial" panose="020B0604020202020204" pitchFamily="34" charset="0"/>
              </a:rPr>
              <a:t>Lundi 20 / Mardi 21 / Mercredi 22 / Jeudi 23</a:t>
            </a:r>
          </a:p>
          <a:p>
            <a:pPr marL="285750" indent="-285750" algn="just">
              <a:spcBef>
                <a:spcPct val="0"/>
              </a:spcBef>
              <a:buFontTx/>
              <a:buChar char="-"/>
            </a:pPr>
            <a:r>
              <a:rPr lang="fr-FR" altLang="fr-FR" sz="1600" dirty="0" smtClean="0">
                <a:latin typeface="Arial" panose="020B0604020202020204" pitchFamily="34" charset="0"/>
              </a:rPr>
              <a:t>Dimanche 26 / Lundi 27 / Mardi 28 / Mercredi 29 / Jeudi 30</a:t>
            </a:r>
            <a:endParaRPr lang="fr-FR" altLang="fr-FR" sz="1600" dirty="0">
              <a:latin typeface="Arial" panose="020B0604020202020204" pitchFamily="34" charset="0"/>
            </a:endParaRPr>
          </a:p>
        </p:txBody>
      </p:sp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814264" y="5006578"/>
            <a:ext cx="7750233" cy="1569660"/>
          </a:xfrm>
          <a:prstGeom prst="rect">
            <a:avLst/>
          </a:prstGeom>
          <a:solidFill>
            <a:schemeClr val="accent1">
              <a:lumMod val="60000"/>
              <a:lumOff val="40000"/>
              <a:alpha val="58038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1600" b="1" dirty="0" smtClean="0">
                <a:latin typeface="Arial" panose="020B0604020202020204" pitchFamily="34" charset="0"/>
              </a:rPr>
              <a:t>PREMIERES COURSES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1600" dirty="0" smtClean="0">
                <a:latin typeface="Arial" panose="020B0604020202020204" pitchFamily="34" charset="0"/>
              </a:rPr>
              <a:t>	</a:t>
            </a:r>
          </a:p>
          <a:p>
            <a:pPr marL="285750" indent="-285750" algn="just">
              <a:spcBef>
                <a:spcPct val="0"/>
              </a:spcBef>
              <a:buFontTx/>
              <a:buChar char="-"/>
            </a:pPr>
            <a:r>
              <a:rPr lang="fr-FR" altLang="fr-FR" sz="1600" dirty="0" smtClean="0">
                <a:latin typeface="Arial" panose="020B0604020202020204" pitchFamily="34" charset="0"/>
              </a:rPr>
              <a:t>Samedi 4 et Dimanche 5 Décembre / Coupe d’Argent U16 – SL/GS*  (sélection)</a:t>
            </a:r>
          </a:p>
          <a:p>
            <a:pPr marL="285750" indent="-285750" algn="just">
              <a:spcBef>
                <a:spcPct val="0"/>
              </a:spcBef>
              <a:buFontTx/>
              <a:buChar char="-"/>
            </a:pPr>
            <a:r>
              <a:rPr lang="fr-FR" altLang="fr-FR" sz="1600" dirty="0" smtClean="0">
                <a:latin typeface="Arial" panose="020B0604020202020204" pitchFamily="34" charset="0"/>
              </a:rPr>
              <a:t>Lundi 27 et Mardi 28 Décembre / Coupe d’Argent U16 – GS/SL</a:t>
            </a:r>
          </a:p>
          <a:p>
            <a:pPr marL="285750" indent="-285750" algn="just">
              <a:spcBef>
                <a:spcPct val="0"/>
              </a:spcBef>
              <a:buFontTx/>
              <a:buChar char="-"/>
            </a:pPr>
            <a:r>
              <a:rPr lang="fr-FR" altLang="fr-FR" sz="1600" dirty="0" smtClean="0">
                <a:latin typeface="Arial" panose="020B0604020202020204" pitchFamily="34" charset="0"/>
              </a:rPr>
              <a:t>Samedi 8 janvier  / Huez </a:t>
            </a:r>
            <a:r>
              <a:rPr lang="fr-FR" altLang="fr-FR" sz="1600" dirty="0" err="1">
                <a:latin typeface="Arial" panose="020B0604020202020204" pitchFamily="34" charset="0"/>
              </a:rPr>
              <a:t>c</a:t>
            </a:r>
            <a:r>
              <a:rPr lang="fr-FR" altLang="fr-FR" sz="1600" dirty="0" err="1" smtClean="0">
                <a:latin typeface="Arial" panose="020B0604020202020204" pitchFamily="34" charset="0"/>
              </a:rPr>
              <a:t>up</a:t>
            </a:r>
            <a:r>
              <a:rPr lang="fr-FR" altLang="fr-FR" sz="1600" dirty="0" smtClean="0">
                <a:latin typeface="Arial" panose="020B0604020202020204" pitchFamily="34" charset="0"/>
              </a:rPr>
              <a:t> U10 U14 – GS</a:t>
            </a:r>
          </a:p>
          <a:p>
            <a:pPr marL="285750" indent="-285750" algn="just">
              <a:spcBef>
                <a:spcPct val="0"/>
              </a:spcBef>
              <a:buFontTx/>
              <a:buChar char="-"/>
            </a:pPr>
            <a:r>
              <a:rPr lang="fr-FR" altLang="fr-FR" sz="1600" dirty="0" smtClean="0">
                <a:latin typeface="Arial" panose="020B0604020202020204" pitchFamily="34" charset="0"/>
              </a:rPr>
              <a:t>Dimanche 9 janvier / Huez </a:t>
            </a:r>
            <a:r>
              <a:rPr lang="fr-FR" altLang="fr-FR" sz="1600" dirty="0" err="1" smtClean="0">
                <a:latin typeface="Arial" panose="020B0604020202020204" pitchFamily="34" charset="0"/>
              </a:rPr>
              <a:t>Cup</a:t>
            </a:r>
            <a:r>
              <a:rPr lang="fr-FR" altLang="fr-FR" sz="1600" dirty="0" smtClean="0">
                <a:latin typeface="Arial" panose="020B0604020202020204" pitchFamily="34" charset="0"/>
              </a:rPr>
              <a:t> U12 U16 - GS</a:t>
            </a:r>
          </a:p>
        </p:txBody>
      </p:sp>
      <p:sp>
        <p:nvSpPr>
          <p:cNvPr id="7" name="ZoneTexte 6"/>
          <p:cNvSpPr txBox="1">
            <a:spLocks noChangeArrowheads="1"/>
          </p:cNvSpPr>
          <p:nvPr/>
        </p:nvSpPr>
        <p:spPr bwMode="auto">
          <a:xfrm>
            <a:off x="62604" y="81419"/>
            <a:ext cx="4033838" cy="1077218"/>
          </a:xfrm>
          <a:prstGeom prst="rect">
            <a:avLst/>
          </a:prstGeom>
          <a:solidFill>
            <a:schemeClr val="bg1">
              <a:lumMod val="50000"/>
              <a:alpha val="58038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PREMIERES ECHEANCES</a:t>
            </a:r>
          </a:p>
        </p:txBody>
      </p:sp>
      <p:sp>
        <p:nvSpPr>
          <p:cNvPr id="8" name="ZoneTexte 7"/>
          <p:cNvSpPr txBox="1">
            <a:spLocks noChangeArrowheads="1"/>
          </p:cNvSpPr>
          <p:nvPr/>
        </p:nvSpPr>
        <p:spPr bwMode="auto">
          <a:xfrm>
            <a:off x="814263" y="1512947"/>
            <a:ext cx="7750233" cy="1815882"/>
          </a:xfrm>
          <a:prstGeom prst="rect">
            <a:avLst/>
          </a:prstGeom>
          <a:solidFill>
            <a:schemeClr val="accent1">
              <a:lumMod val="60000"/>
              <a:lumOff val="40000"/>
              <a:alpha val="58038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1600" b="1" dirty="0" smtClean="0">
                <a:latin typeface="Arial" panose="020B0604020202020204" pitchFamily="34" charset="0"/>
              </a:rPr>
              <a:t>ENTRAINEMENTS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1600" dirty="0" smtClean="0">
                <a:latin typeface="Arial" panose="020B0604020202020204" pitchFamily="34" charset="0"/>
              </a:rPr>
              <a:t>	</a:t>
            </a:r>
          </a:p>
          <a:p>
            <a:pPr marL="285750" indent="-285750" algn="just">
              <a:spcBef>
                <a:spcPct val="0"/>
              </a:spcBef>
              <a:buFontTx/>
              <a:buChar char="-"/>
            </a:pPr>
            <a:r>
              <a:rPr lang="fr-FR" altLang="fr-FR" sz="1600" dirty="0" smtClean="0">
                <a:latin typeface="Arial" panose="020B0604020202020204" pitchFamily="34" charset="0"/>
              </a:rPr>
              <a:t>20/21 Novembre </a:t>
            </a:r>
            <a:r>
              <a:rPr lang="fr-FR" altLang="fr-FR" sz="1600" dirty="0" smtClean="0">
                <a:latin typeface="Arial" panose="020B0604020202020204" pitchFamily="34" charset="0"/>
              </a:rPr>
              <a:t>( Pas de ski)</a:t>
            </a:r>
            <a:endParaRPr lang="fr-FR" altLang="fr-FR" sz="1600" dirty="0" smtClean="0">
              <a:latin typeface="Arial" panose="020B0604020202020204" pitchFamily="34" charset="0"/>
            </a:endParaRPr>
          </a:p>
          <a:p>
            <a:pPr marL="285750" indent="-285750" algn="just">
              <a:spcBef>
                <a:spcPct val="0"/>
              </a:spcBef>
              <a:buFontTx/>
              <a:buChar char="-"/>
            </a:pPr>
            <a:r>
              <a:rPr lang="fr-FR" altLang="fr-FR" sz="1600" dirty="0" smtClean="0">
                <a:latin typeface="Arial" panose="020B0604020202020204" pitchFamily="34" charset="0"/>
              </a:rPr>
              <a:t>27/28 Novembre </a:t>
            </a:r>
            <a:r>
              <a:rPr lang="fr-FR" altLang="fr-FR" sz="1600" dirty="0" smtClean="0">
                <a:latin typeface="Arial" panose="020B0604020202020204" pitchFamily="34" charset="0"/>
              </a:rPr>
              <a:t>( ski à la journée)</a:t>
            </a:r>
            <a:endParaRPr lang="fr-FR" altLang="fr-FR" sz="1600" dirty="0" smtClean="0">
              <a:latin typeface="Arial" panose="020B0604020202020204" pitchFamily="34" charset="0"/>
            </a:endParaRPr>
          </a:p>
          <a:p>
            <a:pPr marL="285750" indent="-285750" algn="just">
              <a:spcBef>
                <a:spcPct val="0"/>
              </a:spcBef>
              <a:buFontTx/>
              <a:buChar char="-"/>
            </a:pPr>
            <a:r>
              <a:rPr lang="fr-FR" altLang="fr-FR" sz="1600" dirty="0" smtClean="0">
                <a:latin typeface="Arial" panose="020B0604020202020204" pitchFamily="34" charset="0"/>
              </a:rPr>
              <a:t>4/5 Décembre </a:t>
            </a:r>
            <a:r>
              <a:rPr lang="fr-FR" altLang="fr-FR" sz="1600" dirty="0" smtClean="0">
                <a:latin typeface="Arial" panose="020B0604020202020204" pitchFamily="34" charset="0"/>
              </a:rPr>
              <a:t>(ski à la journée)</a:t>
            </a:r>
            <a:endParaRPr lang="fr-FR" altLang="fr-FR" sz="1600" dirty="0" smtClean="0">
              <a:latin typeface="Arial" panose="020B0604020202020204" pitchFamily="34" charset="0"/>
            </a:endParaRPr>
          </a:p>
          <a:p>
            <a:pPr marL="285750" indent="-285750" algn="just">
              <a:spcBef>
                <a:spcPct val="0"/>
              </a:spcBef>
              <a:buFontTx/>
              <a:buChar char="-"/>
            </a:pPr>
            <a:r>
              <a:rPr lang="fr-FR" altLang="fr-FR" sz="1600" dirty="0" smtClean="0">
                <a:latin typeface="Arial" panose="020B0604020202020204" pitchFamily="34" charset="0"/>
              </a:rPr>
              <a:t>11/12 Décembre </a:t>
            </a:r>
            <a:r>
              <a:rPr lang="fr-FR" altLang="fr-FR" sz="1600" dirty="0" smtClean="0">
                <a:latin typeface="Arial" panose="020B0604020202020204" pitchFamily="34" charset="0"/>
              </a:rPr>
              <a:t>( ski à </a:t>
            </a:r>
            <a:r>
              <a:rPr lang="fr-FR" altLang="fr-FR" sz="1600" smtClean="0">
                <a:latin typeface="Arial" panose="020B0604020202020204" pitchFamily="34" charset="0"/>
              </a:rPr>
              <a:t>la journée)</a:t>
            </a:r>
            <a:endParaRPr lang="fr-FR" altLang="fr-FR" sz="1600" dirty="0" smtClean="0">
              <a:latin typeface="Arial" panose="020B0604020202020204" pitchFamily="34" charset="0"/>
            </a:endParaRPr>
          </a:p>
          <a:p>
            <a:pPr algn="just">
              <a:spcBef>
                <a:spcPct val="0"/>
              </a:spcBef>
              <a:buNone/>
            </a:pPr>
            <a:r>
              <a:rPr lang="fr-FR" altLang="fr-FR" sz="1600" dirty="0" smtClean="0">
                <a:latin typeface="Arial" panose="020B0604020202020204" pitchFamily="34" charset="0"/>
              </a:rPr>
              <a:t>En Local quand la neige sera là et aussi les mercredis.</a:t>
            </a:r>
          </a:p>
        </p:txBody>
      </p:sp>
    </p:spTree>
    <p:extLst>
      <p:ext uri="{BB962C8B-B14F-4D97-AF65-F5344CB8AC3E}">
        <p14:creationId xmlns:p14="http://schemas.microsoft.com/office/powerpoint/2010/main" val="191479580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755575" y="2575647"/>
            <a:ext cx="7750233" cy="338554"/>
          </a:xfrm>
          <a:prstGeom prst="rect">
            <a:avLst/>
          </a:prstGeom>
          <a:solidFill>
            <a:schemeClr val="accent1">
              <a:lumMod val="60000"/>
              <a:lumOff val="40000"/>
              <a:alpha val="58038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1600" dirty="0" smtClean="0">
                <a:latin typeface="Arial" panose="020B0604020202020204" pitchFamily="34" charset="0"/>
              </a:rPr>
              <a:t>EFFECTIFS ET ORGANISATION</a:t>
            </a:r>
            <a:endParaRPr lang="fr-FR" altLang="fr-FR" sz="1600" i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418974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6"/>
          <p:cNvSpPr txBox="1">
            <a:spLocks noChangeArrowheads="1"/>
          </p:cNvSpPr>
          <p:nvPr/>
        </p:nvSpPr>
        <p:spPr bwMode="auto">
          <a:xfrm>
            <a:off x="4122090" y="81418"/>
            <a:ext cx="4893207" cy="584775"/>
          </a:xfrm>
          <a:prstGeom prst="rect">
            <a:avLst/>
          </a:prstGeom>
          <a:solidFill>
            <a:srgbClr val="0070C0">
              <a:alpha val="58038"/>
            </a:srgb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U8  - 2015 / 2014 (8)</a:t>
            </a:r>
            <a:endParaRPr lang="fr-FR" altLang="fr-FR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0" name="ZoneTexte 19"/>
          <p:cNvSpPr txBox="1">
            <a:spLocks noChangeArrowheads="1"/>
          </p:cNvSpPr>
          <p:nvPr/>
        </p:nvSpPr>
        <p:spPr bwMode="auto">
          <a:xfrm>
            <a:off x="73164" y="3759492"/>
            <a:ext cx="1656184" cy="815608"/>
          </a:xfrm>
          <a:prstGeom prst="rect">
            <a:avLst/>
          </a:prstGeom>
          <a:solidFill>
            <a:srgbClr val="0000FF">
              <a:alpha val="58038"/>
            </a:srgb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fr-FR" altLang="fr-FR" sz="900" b="1" dirty="0" smtClean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16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Saison Hivernale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fr-FR" altLang="fr-FR" sz="5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1" name="ZoneTexte 20"/>
          <p:cNvSpPr txBox="1">
            <a:spLocks noChangeArrowheads="1"/>
          </p:cNvSpPr>
          <p:nvPr/>
        </p:nvSpPr>
        <p:spPr bwMode="auto">
          <a:xfrm>
            <a:off x="1814497" y="3751798"/>
            <a:ext cx="7200800" cy="830997"/>
          </a:xfrm>
          <a:prstGeom prst="rect">
            <a:avLst/>
          </a:prstGeom>
          <a:solidFill>
            <a:schemeClr val="accent1">
              <a:lumMod val="60000"/>
              <a:lumOff val="40000"/>
              <a:alpha val="58038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1600" dirty="0">
                <a:latin typeface="Arial" panose="020B0604020202020204" pitchFamily="34" charset="0"/>
              </a:rPr>
              <a:t>P</a:t>
            </a:r>
            <a:r>
              <a:rPr lang="fr-FR" altLang="fr-FR" sz="1600" dirty="0" smtClean="0">
                <a:latin typeface="Arial" panose="020B0604020202020204" pitchFamily="34" charset="0"/>
              </a:rPr>
              <a:t>remières sorties les mercredis en Décembre (en fonction de la neige)</a:t>
            </a:r>
          </a:p>
          <a:p>
            <a:pPr algn="just">
              <a:spcBef>
                <a:spcPct val="0"/>
              </a:spcBef>
              <a:buNone/>
            </a:pPr>
            <a:r>
              <a:rPr lang="fr-FR" altLang="fr-FR" sz="1600" dirty="0" smtClean="0">
                <a:latin typeface="Arial" panose="020B0604020202020204" pitchFamily="34" charset="0"/>
              </a:rPr>
              <a:t>2 Séances par semaine les Mercredis matin et Samedis après-midi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1600" dirty="0" smtClean="0">
                <a:latin typeface="Arial" panose="020B0604020202020204" pitchFamily="34" charset="0"/>
              </a:rPr>
              <a:t>4 séances pendant les vacances de Février</a:t>
            </a:r>
            <a:endParaRPr lang="fr-FR" altLang="fr-FR" sz="1600" dirty="0">
              <a:latin typeface="Arial" panose="020B0604020202020204" pitchFamily="34" charset="0"/>
            </a:endParaRPr>
          </a:p>
        </p:txBody>
      </p:sp>
      <p:sp>
        <p:nvSpPr>
          <p:cNvPr id="23" name="ZoneTexte 22"/>
          <p:cNvSpPr txBox="1">
            <a:spLocks noChangeArrowheads="1"/>
          </p:cNvSpPr>
          <p:nvPr/>
        </p:nvSpPr>
        <p:spPr bwMode="auto">
          <a:xfrm>
            <a:off x="62249" y="4654803"/>
            <a:ext cx="1656184" cy="338554"/>
          </a:xfrm>
          <a:prstGeom prst="rect">
            <a:avLst/>
          </a:prstGeom>
          <a:solidFill>
            <a:srgbClr val="0000FF">
              <a:alpha val="58038"/>
            </a:srgb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16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Courses</a:t>
            </a:r>
            <a:endParaRPr lang="fr-FR" altLang="fr-FR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6" name="ZoneTexte 25"/>
          <p:cNvSpPr txBox="1">
            <a:spLocks noChangeArrowheads="1"/>
          </p:cNvSpPr>
          <p:nvPr/>
        </p:nvSpPr>
        <p:spPr bwMode="auto">
          <a:xfrm>
            <a:off x="58822" y="5168895"/>
            <a:ext cx="1656184" cy="338554"/>
          </a:xfrm>
          <a:prstGeom prst="rect">
            <a:avLst/>
          </a:prstGeom>
          <a:solidFill>
            <a:srgbClr val="0000FF">
              <a:alpha val="58038"/>
            </a:srgb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16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Matériel</a:t>
            </a:r>
          </a:p>
        </p:txBody>
      </p:sp>
      <p:sp>
        <p:nvSpPr>
          <p:cNvPr id="27" name="ZoneTexte 26"/>
          <p:cNvSpPr txBox="1">
            <a:spLocks noChangeArrowheads="1"/>
          </p:cNvSpPr>
          <p:nvPr/>
        </p:nvSpPr>
        <p:spPr bwMode="auto">
          <a:xfrm>
            <a:off x="1821595" y="5158316"/>
            <a:ext cx="7200800" cy="584775"/>
          </a:xfrm>
          <a:prstGeom prst="rect">
            <a:avLst/>
          </a:prstGeom>
          <a:solidFill>
            <a:schemeClr val="accent1">
              <a:lumMod val="60000"/>
              <a:lumOff val="40000"/>
              <a:alpha val="58038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None/>
            </a:pPr>
            <a:r>
              <a:rPr lang="fr-FR" sz="1600" dirty="0">
                <a:latin typeface="Arial" panose="020B0604020202020204" pitchFamily="34" charset="0"/>
              </a:rPr>
              <a:t>1 paire de </a:t>
            </a:r>
            <a:r>
              <a:rPr lang="fr-FR" sz="1600" dirty="0" smtClean="0">
                <a:latin typeface="Arial" panose="020B0604020202020204" pitchFamily="34" charset="0"/>
              </a:rPr>
              <a:t>ski </a:t>
            </a:r>
            <a:r>
              <a:rPr lang="fr-FR" altLang="fr-FR" sz="1600" dirty="0">
                <a:latin typeface="Arial" panose="020B0604020202020204" pitchFamily="34" charset="0"/>
              </a:rPr>
              <a:t>(</a:t>
            </a:r>
            <a:r>
              <a:rPr lang="fr-FR" altLang="fr-FR" sz="1600" b="1" dirty="0" smtClean="0">
                <a:latin typeface="Arial" panose="020B0604020202020204" pitchFamily="34" charset="0"/>
              </a:rPr>
              <a:t>neuve</a:t>
            </a:r>
            <a:r>
              <a:rPr lang="fr-FR" altLang="fr-FR" sz="1600" dirty="0" smtClean="0">
                <a:latin typeface="Arial" panose="020B0604020202020204" pitchFamily="34" charset="0"/>
              </a:rPr>
              <a:t>)</a:t>
            </a:r>
            <a:r>
              <a:rPr lang="fr-FR" sz="1600" dirty="0" smtClean="0">
                <a:latin typeface="Arial" panose="020B0604020202020204" pitchFamily="34" charset="0"/>
              </a:rPr>
              <a:t>, </a:t>
            </a:r>
            <a:r>
              <a:rPr lang="fr-FR" sz="1600" dirty="0">
                <a:latin typeface="Arial" panose="020B0604020202020204" pitchFamily="34" charset="0"/>
              </a:rPr>
              <a:t>chaussures, bâtons, casques, protection dorsale. </a:t>
            </a:r>
            <a:endParaRPr lang="fr-FR" sz="1600" dirty="0" smtClean="0">
              <a:latin typeface="Arial" panose="020B0604020202020204" pitchFamily="34" charset="0"/>
            </a:endParaRPr>
          </a:p>
          <a:p>
            <a:pPr algn="just">
              <a:spcBef>
                <a:spcPct val="0"/>
              </a:spcBef>
              <a:buNone/>
            </a:pPr>
            <a:r>
              <a:rPr lang="fr-FR" sz="1600" dirty="0" smtClean="0">
                <a:latin typeface="Arial" panose="020B0604020202020204" pitchFamily="34" charset="0"/>
              </a:rPr>
              <a:t>Le </a:t>
            </a:r>
            <a:r>
              <a:rPr lang="fr-FR" sz="1600" dirty="0">
                <a:latin typeface="Arial" panose="020B0604020202020204" pitchFamily="34" charset="0"/>
              </a:rPr>
              <a:t>tout adapté à la taille de l'enfant</a:t>
            </a:r>
            <a:r>
              <a:rPr lang="fr-FR" sz="1600" dirty="0" smtClean="0">
                <a:latin typeface="Arial" panose="020B0604020202020204" pitchFamily="34" charset="0"/>
              </a:rPr>
              <a:t>. </a:t>
            </a:r>
            <a:r>
              <a:rPr lang="fr-FR" sz="1600" b="1" dirty="0" smtClean="0">
                <a:latin typeface="Arial" panose="020B0604020202020204" pitchFamily="34" charset="0"/>
              </a:rPr>
              <a:t>A valider avec les entraineurs.</a:t>
            </a:r>
            <a:endParaRPr lang="fr-FR" sz="2400" b="1" dirty="0"/>
          </a:p>
        </p:txBody>
      </p:sp>
      <p:sp>
        <p:nvSpPr>
          <p:cNvPr id="28" name="ZoneTexte 27"/>
          <p:cNvSpPr txBox="1">
            <a:spLocks noChangeArrowheads="1"/>
          </p:cNvSpPr>
          <p:nvPr/>
        </p:nvSpPr>
        <p:spPr bwMode="auto">
          <a:xfrm>
            <a:off x="1814497" y="4654803"/>
            <a:ext cx="7200800" cy="338554"/>
          </a:xfrm>
          <a:prstGeom prst="rect">
            <a:avLst/>
          </a:prstGeom>
          <a:solidFill>
            <a:schemeClr val="accent1">
              <a:lumMod val="60000"/>
              <a:lumOff val="40000"/>
              <a:alpha val="58038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None/>
            </a:pPr>
            <a:r>
              <a:rPr lang="fr-FR" sz="1600" dirty="0" smtClean="0">
                <a:latin typeface="Arial" panose="020B0604020202020204" pitchFamily="34" charset="0"/>
              </a:rPr>
              <a:t>2 à 4 courses de skis. Cristaux de </a:t>
            </a:r>
            <a:r>
              <a:rPr lang="fr-FR" sz="1600" dirty="0" err="1" smtClean="0">
                <a:latin typeface="Arial" panose="020B0604020202020204" pitchFamily="34" charset="0"/>
              </a:rPr>
              <a:t>l’oisans</a:t>
            </a:r>
            <a:r>
              <a:rPr lang="fr-FR" sz="1600" dirty="0" smtClean="0">
                <a:latin typeface="Arial" panose="020B0604020202020204" pitchFamily="34" charset="0"/>
              </a:rPr>
              <a:t>, Oz ou Valloire, Micro-coupes.</a:t>
            </a:r>
            <a:endParaRPr lang="fr-FR" sz="2400" dirty="0"/>
          </a:p>
        </p:txBody>
      </p:sp>
      <p:sp>
        <p:nvSpPr>
          <p:cNvPr id="15" name="ZoneTexte 6"/>
          <p:cNvSpPr txBox="1">
            <a:spLocks noChangeArrowheads="1"/>
          </p:cNvSpPr>
          <p:nvPr/>
        </p:nvSpPr>
        <p:spPr bwMode="auto">
          <a:xfrm>
            <a:off x="62604" y="81419"/>
            <a:ext cx="4033838" cy="584775"/>
          </a:xfrm>
          <a:prstGeom prst="rect">
            <a:avLst/>
          </a:prstGeom>
          <a:solidFill>
            <a:schemeClr val="bg1">
              <a:lumMod val="50000"/>
              <a:alpha val="58038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ORGANISATION</a:t>
            </a:r>
          </a:p>
        </p:txBody>
      </p:sp>
      <p:sp>
        <p:nvSpPr>
          <p:cNvPr id="16" name="ZoneTexte 15"/>
          <p:cNvSpPr txBox="1">
            <a:spLocks noChangeArrowheads="1"/>
          </p:cNvSpPr>
          <p:nvPr/>
        </p:nvSpPr>
        <p:spPr bwMode="auto">
          <a:xfrm>
            <a:off x="58822" y="1052736"/>
            <a:ext cx="1656184" cy="338554"/>
          </a:xfrm>
          <a:prstGeom prst="rect">
            <a:avLst/>
          </a:prstGeom>
          <a:solidFill>
            <a:srgbClr val="0000FF">
              <a:alpha val="58038"/>
            </a:srgb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16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Le Groupe</a:t>
            </a:r>
            <a:endParaRPr lang="fr-FR" altLang="fr-FR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9398" y="1098252"/>
            <a:ext cx="3572597" cy="18620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7" name="ZoneTexte 16"/>
          <p:cNvSpPr txBox="1">
            <a:spLocks noChangeArrowheads="1"/>
          </p:cNvSpPr>
          <p:nvPr/>
        </p:nvSpPr>
        <p:spPr bwMode="auto">
          <a:xfrm>
            <a:off x="52529" y="5838363"/>
            <a:ext cx="1656184" cy="553998"/>
          </a:xfrm>
          <a:prstGeom prst="rect">
            <a:avLst/>
          </a:prstGeom>
          <a:solidFill>
            <a:srgbClr val="0000FF">
              <a:alpha val="58038"/>
            </a:srgb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fr-FR" altLang="fr-FR" sz="900" b="1" dirty="0" smtClean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1600" b="1" dirty="0" err="1" smtClean="0">
                <a:solidFill>
                  <a:schemeClr val="bg1"/>
                </a:solidFill>
                <a:latin typeface="Arial" panose="020B0604020202020204" pitchFamily="34" charset="0"/>
              </a:rPr>
              <a:t>Coachs</a:t>
            </a:r>
            <a:endParaRPr lang="fr-FR" altLang="fr-FR" sz="1600" b="1" dirty="0" smtClean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fr-FR" altLang="fr-FR" sz="5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8" name="ZoneTexte 17"/>
          <p:cNvSpPr txBox="1">
            <a:spLocks noChangeArrowheads="1"/>
          </p:cNvSpPr>
          <p:nvPr/>
        </p:nvSpPr>
        <p:spPr bwMode="auto">
          <a:xfrm>
            <a:off x="1814497" y="5838363"/>
            <a:ext cx="7200800" cy="830997"/>
          </a:xfrm>
          <a:prstGeom prst="rect">
            <a:avLst/>
          </a:prstGeom>
          <a:solidFill>
            <a:schemeClr val="accent1">
              <a:lumMod val="60000"/>
              <a:lumOff val="40000"/>
              <a:alpha val="58038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None/>
            </a:pPr>
            <a:r>
              <a:rPr lang="fr-FR" sz="1600" dirty="0" smtClean="0">
                <a:latin typeface="Arial" panose="020B0604020202020204" pitchFamily="34" charset="0"/>
              </a:rPr>
              <a:t>Samedi après-midi / Noel et Février : Solange Fontaine</a:t>
            </a:r>
          </a:p>
          <a:p>
            <a:pPr algn="just">
              <a:spcBef>
                <a:spcPct val="0"/>
              </a:spcBef>
              <a:buNone/>
            </a:pPr>
            <a:r>
              <a:rPr lang="fr-FR" sz="1600" dirty="0" smtClean="0">
                <a:latin typeface="Arial" panose="020B0604020202020204" pitchFamily="34" charset="0"/>
              </a:rPr>
              <a:t>Mercredi matin : Ronan </a:t>
            </a:r>
            <a:r>
              <a:rPr lang="fr-FR" sz="1600" dirty="0" err="1" smtClean="0">
                <a:latin typeface="Arial" panose="020B0604020202020204" pitchFamily="34" charset="0"/>
              </a:rPr>
              <a:t>Deleglise</a:t>
            </a:r>
            <a:endParaRPr lang="fr-FR" sz="1600" dirty="0" smtClean="0">
              <a:latin typeface="Arial" panose="020B0604020202020204" pitchFamily="34" charset="0"/>
            </a:endParaRPr>
          </a:p>
          <a:p>
            <a:pPr algn="just">
              <a:spcBef>
                <a:spcPct val="0"/>
              </a:spcBef>
              <a:buNone/>
            </a:pPr>
            <a:r>
              <a:rPr lang="fr-FR" sz="1600" dirty="0" smtClean="0">
                <a:latin typeface="Arial" panose="020B0604020202020204" pitchFamily="34" charset="0"/>
              </a:rPr>
              <a:t>Jours de course : Maxence Lopez</a:t>
            </a: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376426506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7" grpId="0" animBg="1"/>
      <p:bldP spid="28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6"/>
          <p:cNvSpPr txBox="1">
            <a:spLocks noChangeArrowheads="1"/>
          </p:cNvSpPr>
          <p:nvPr/>
        </p:nvSpPr>
        <p:spPr bwMode="auto">
          <a:xfrm>
            <a:off x="4139952" y="81419"/>
            <a:ext cx="4875167" cy="584775"/>
          </a:xfrm>
          <a:prstGeom prst="rect">
            <a:avLst/>
          </a:prstGeom>
          <a:solidFill>
            <a:srgbClr val="0070C0">
              <a:alpha val="58038"/>
            </a:srgb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U10  - 2013 / 2012 (8)</a:t>
            </a:r>
            <a:endParaRPr lang="fr-FR" altLang="fr-FR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0" name="ZoneTexte 19"/>
          <p:cNvSpPr txBox="1">
            <a:spLocks noChangeArrowheads="1"/>
          </p:cNvSpPr>
          <p:nvPr/>
        </p:nvSpPr>
        <p:spPr bwMode="auto">
          <a:xfrm>
            <a:off x="73164" y="3621504"/>
            <a:ext cx="1656184" cy="815608"/>
          </a:xfrm>
          <a:prstGeom prst="rect">
            <a:avLst/>
          </a:prstGeom>
          <a:solidFill>
            <a:srgbClr val="0000FF">
              <a:alpha val="58038"/>
            </a:srgb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fr-FR" altLang="fr-FR" sz="900" b="1" dirty="0" smtClean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16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Saison Hivernale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fr-FR" altLang="fr-FR" sz="5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1" name="ZoneTexte 20"/>
          <p:cNvSpPr txBox="1">
            <a:spLocks noChangeArrowheads="1"/>
          </p:cNvSpPr>
          <p:nvPr/>
        </p:nvSpPr>
        <p:spPr bwMode="auto">
          <a:xfrm>
            <a:off x="1814497" y="3647926"/>
            <a:ext cx="7200800" cy="1077218"/>
          </a:xfrm>
          <a:prstGeom prst="rect">
            <a:avLst/>
          </a:prstGeom>
          <a:solidFill>
            <a:schemeClr val="accent1">
              <a:lumMod val="60000"/>
              <a:lumOff val="40000"/>
              <a:alpha val="58038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1600" dirty="0">
                <a:latin typeface="Arial" panose="020B0604020202020204" pitchFamily="34" charset="0"/>
              </a:rPr>
              <a:t>P</a:t>
            </a:r>
            <a:r>
              <a:rPr lang="fr-FR" altLang="fr-FR" sz="1600" dirty="0" smtClean="0">
                <a:latin typeface="Arial" panose="020B0604020202020204" pitchFamily="34" charset="0"/>
              </a:rPr>
              <a:t>remières sorties : Vacances de la Toussaint pour les deuxièmes années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1600" dirty="0" smtClean="0">
                <a:latin typeface="Arial" panose="020B0604020202020204" pitchFamily="34" charset="0"/>
              </a:rPr>
              <a:t>A la journée sur les WE de novembre et décembre</a:t>
            </a:r>
          </a:p>
          <a:p>
            <a:pPr algn="just">
              <a:spcBef>
                <a:spcPct val="0"/>
              </a:spcBef>
              <a:buNone/>
            </a:pPr>
            <a:r>
              <a:rPr lang="fr-FR" altLang="fr-FR" sz="1600" dirty="0" smtClean="0">
                <a:latin typeface="Arial" panose="020B0604020202020204" pitchFamily="34" charset="0"/>
              </a:rPr>
              <a:t>Janvier à Mars : Mercredi matin et Samedis après-midi</a:t>
            </a:r>
            <a:endParaRPr lang="fr-FR" altLang="fr-FR" sz="1600" dirty="0">
              <a:latin typeface="Arial" panose="020B0604020202020204" pitchFamily="34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1600" dirty="0" smtClean="0">
                <a:latin typeface="Arial" panose="020B0604020202020204" pitchFamily="34" charset="0"/>
              </a:rPr>
              <a:t>Noel et 2</a:t>
            </a:r>
            <a:r>
              <a:rPr lang="fr-FR" altLang="fr-FR" sz="1600" baseline="30000" dirty="0" smtClean="0">
                <a:latin typeface="Arial" panose="020B0604020202020204" pitchFamily="34" charset="0"/>
              </a:rPr>
              <a:t>ème</a:t>
            </a:r>
            <a:r>
              <a:rPr lang="fr-FR" altLang="fr-FR" sz="1600" dirty="0" smtClean="0">
                <a:latin typeface="Arial" panose="020B0604020202020204" pitchFamily="34" charset="0"/>
              </a:rPr>
              <a:t> semaine des vacances de Février</a:t>
            </a:r>
            <a:endParaRPr lang="fr-FR" altLang="fr-FR" sz="1600" dirty="0">
              <a:latin typeface="Arial" panose="020B0604020202020204" pitchFamily="34" charset="0"/>
            </a:endParaRPr>
          </a:p>
        </p:txBody>
      </p:sp>
      <p:sp>
        <p:nvSpPr>
          <p:cNvPr id="26" name="ZoneTexte 25"/>
          <p:cNvSpPr txBox="1">
            <a:spLocks noChangeArrowheads="1"/>
          </p:cNvSpPr>
          <p:nvPr/>
        </p:nvSpPr>
        <p:spPr bwMode="auto">
          <a:xfrm>
            <a:off x="58822" y="4866546"/>
            <a:ext cx="1656184" cy="338554"/>
          </a:xfrm>
          <a:prstGeom prst="rect">
            <a:avLst/>
          </a:prstGeom>
          <a:solidFill>
            <a:srgbClr val="0000FF">
              <a:alpha val="58038"/>
            </a:srgb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16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Matériel</a:t>
            </a:r>
          </a:p>
        </p:txBody>
      </p:sp>
      <p:sp>
        <p:nvSpPr>
          <p:cNvPr id="27" name="ZoneTexte 26"/>
          <p:cNvSpPr txBox="1">
            <a:spLocks noChangeArrowheads="1"/>
          </p:cNvSpPr>
          <p:nvPr/>
        </p:nvSpPr>
        <p:spPr bwMode="auto">
          <a:xfrm>
            <a:off x="1821595" y="4855967"/>
            <a:ext cx="7200800" cy="338554"/>
          </a:xfrm>
          <a:prstGeom prst="rect">
            <a:avLst/>
          </a:prstGeom>
          <a:solidFill>
            <a:schemeClr val="accent1">
              <a:lumMod val="60000"/>
              <a:lumOff val="40000"/>
              <a:alpha val="58038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None/>
            </a:pPr>
            <a:r>
              <a:rPr lang="fr-FR" sz="1600" dirty="0">
                <a:latin typeface="Arial" panose="020B0604020202020204" pitchFamily="34" charset="0"/>
              </a:rPr>
              <a:t>1 paire de </a:t>
            </a:r>
            <a:r>
              <a:rPr lang="fr-FR" sz="1600" dirty="0" smtClean="0">
                <a:latin typeface="Arial" panose="020B0604020202020204" pitchFamily="34" charset="0"/>
              </a:rPr>
              <a:t>ski GS </a:t>
            </a:r>
            <a:r>
              <a:rPr lang="fr-FR" altLang="fr-FR" sz="1600" dirty="0">
                <a:latin typeface="Arial" panose="020B0604020202020204" pitchFamily="34" charset="0"/>
              </a:rPr>
              <a:t>(</a:t>
            </a:r>
            <a:r>
              <a:rPr lang="fr-FR" altLang="fr-FR" sz="1600" b="1" dirty="0" smtClean="0">
                <a:latin typeface="Arial" panose="020B0604020202020204" pitchFamily="34" charset="0"/>
              </a:rPr>
              <a:t>neuve)</a:t>
            </a:r>
            <a:r>
              <a:rPr lang="fr-FR" sz="1600" dirty="0" smtClean="0">
                <a:latin typeface="Arial" panose="020B0604020202020204" pitchFamily="34" charset="0"/>
              </a:rPr>
              <a:t>. </a:t>
            </a:r>
            <a:r>
              <a:rPr lang="fr-FR" sz="1600" b="1" dirty="0" smtClean="0">
                <a:latin typeface="Arial" panose="020B0604020202020204" pitchFamily="34" charset="0"/>
              </a:rPr>
              <a:t>A valider avec les entraineurs.</a:t>
            </a:r>
            <a:endParaRPr lang="fr-FR" sz="2400" b="1" dirty="0"/>
          </a:p>
        </p:txBody>
      </p:sp>
      <p:sp>
        <p:nvSpPr>
          <p:cNvPr id="15" name="ZoneTexte 6"/>
          <p:cNvSpPr txBox="1">
            <a:spLocks noChangeArrowheads="1"/>
          </p:cNvSpPr>
          <p:nvPr/>
        </p:nvSpPr>
        <p:spPr bwMode="auto">
          <a:xfrm>
            <a:off x="62604" y="81419"/>
            <a:ext cx="4033838" cy="584775"/>
          </a:xfrm>
          <a:prstGeom prst="rect">
            <a:avLst/>
          </a:prstGeom>
          <a:solidFill>
            <a:schemeClr val="bg1">
              <a:lumMod val="50000"/>
              <a:alpha val="58038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ORGANISATION</a:t>
            </a:r>
          </a:p>
        </p:txBody>
      </p:sp>
      <p:sp>
        <p:nvSpPr>
          <p:cNvPr id="16" name="ZoneTexte 15"/>
          <p:cNvSpPr txBox="1">
            <a:spLocks noChangeArrowheads="1"/>
          </p:cNvSpPr>
          <p:nvPr/>
        </p:nvSpPr>
        <p:spPr bwMode="auto">
          <a:xfrm>
            <a:off x="58822" y="1483235"/>
            <a:ext cx="1656184" cy="338554"/>
          </a:xfrm>
          <a:prstGeom prst="rect">
            <a:avLst/>
          </a:prstGeom>
          <a:solidFill>
            <a:srgbClr val="0000FF">
              <a:alpha val="58038"/>
            </a:srgb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16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Le Groupe</a:t>
            </a:r>
            <a:endParaRPr lang="fr-FR" altLang="fr-FR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7" name="ZoneTexte 16"/>
          <p:cNvSpPr txBox="1">
            <a:spLocks noChangeArrowheads="1"/>
          </p:cNvSpPr>
          <p:nvPr/>
        </p:nvSpPr>
        <p:spPr bwMode="auto">
          <a:xfrm>
            <a:off x="52529" y="5277108"/>
            <a:ext cx="1656184" cy="553998"/>
          </a:xfrm>
          <a:prstGeom prst="rect">
            <a:avLst/>
          </a:prstGeom>
          <a:solidFill>
            <a:srgbClr val="0000FF">
              <a:alpha val="58038"/>
            </a:srgb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fr-FR" altLang="fr-FR" sz="900" b="1" dirty="0" smtClean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1600" b="1" dirty="0" err="1" smtClean="0">
                <a:solidFill>
                  <a:schemeClr val="bg1"/>
                </a:solidFill>
                <a:latin typeface="Arial" panose="020B0604020202020204" pitchFamily="34" charset="0"/>
              </a:rPr>
              <a:t>Coachs</a:t>
            </a:r>
            <a:endParaRPr lang="fr-FR" altLang="fr-FR" sz="1600" b="1" dirty="0" smtClean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fr-FR" altLang="fr-FR" sz="5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8" name="ZoneTexte 17"/>
          <p:cNvSpPr txBox="1">
            <a:spLocks noChangeArrowheads="1"/>
          </p:cNvSpPr>
          <p:nvPr/>
        </p:nvSpPr>
        <p:spPr bwMode="auto">
          <a:xfrm>
            <a:off x="1814319" y="5292497"/>
            <a:ext cx="7200800" cy="584775"/>
          </a:xfrm>
          <a:prstGeom prst="rect">
            <a:avLst/>
          </a:prstGeom>
          <a:solidFill>
            <a:schemeClr val="accent1">
              <a:lumMod val="60000"/>
              <a:lumOff val="40000"/>
              <a:alpha val="58038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None/>
            </a:pPr>
            <a:r>
              <a:rPr lang="fr-FR" sz="1600" dirty="0" smtClean="0">
                <a:latin typeface="Arial" panose="020B0604020202020204" pitchFamily="34" charset="0"/>
              </a:rPr>
              <a:t>Mercredi matin, Samedi après-midi : Yves Malot</a:t>
            </a:r>
          </a:p>
          <a:p>
            <a:pPr algn="just">
              <a:spcBef>
                <a:spcPct val="0"/>
              </a:spcBef>
              <a:buNone/>
            </a:pPr>
            <a:r>
              <a:rPr lang="fr-FR" sz="1600" dirty="0" smtClean="0">
                <a:latin typeface="Arial" panose="020B0604020202020204" pitchFamily="34" charset="0"/>
              </a:rPr>
              <a:t>Novembre et Décembre : Ronan </a:t>
            </a:r>
            <a:r>
              <a:rPr lang="fr-FR" sz="1600" dirty="0" err="1" smtClean="0">
                <a:latin typeface="Arial" panose="020B0604020202020204" pitchFamily="34" charset="0"/>
              </a:rPr>
              <a:t>Deleglise</a:t>
            </a:r>
            <a:r>
              <a:rPr lang="fr-FR" sz="1600" dirty="0" smtClean="0">
                <a:latin typeface="Arial" panose="020B0604020202020204" pitchFamily="34" charset="0"/>
              </a:rPr>
              <a:t> (Xavier </a:t>
            </a:r>
            <a:r>
              <a:rPr lang="fr-FR" sz="1600" dirty="0" err="1" smtClean="0">
                <a:latin typeface="Arial" panose="020B0604020202020204" pitchFamily="34" charset="0"/>
              </a:rPr>
              <a:t>Philippé</a:t>
            </a:r>
            <a:r>
              <a:rPr lang="fr-FR" sz="1600" dirty="0" smtClean="0">
                <a:latin typeface="Arial" panose="020B0604020202020204" pitchFamily="34" charset="0"/>
              </a:rPr>
              <a:t> en support)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633" y="1525030"/>
            <a:ext cx="3419475" cy="19621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9" name="ZoneTexte 18"/>
          <p:cNvSpPr txBox="1">
            <a:spLocks noChangeArrowheads="1"/>
          </p:cNvSpPr>
          <p:nvPr/>
        </p:nvSpPr>
        <p:spPr bwMode="auto">
          <a:xfrm>
            <a:off x="52529" y="6148479"/>
            <a:ext cx="1656184" cy="553998"/>
          </a:xfrm>
          <a:prstGeom prst="rect">
            <a:avLst/>
          </a:prstGeom>
          <a:solidFill>
            <a:srgbClr val="00B050">
              <a:alpha val="58038"/>
            </a:srgb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fr-FR" altLang="fr-FR" sz="900" b="1" dirty="0" smtClean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16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Objectifs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fr-FR" altLang="fr-FR" sz="5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2" name="ZoneTexte 21"/>
          <p:cNvSpPr txBox="1">
            <a:spLocks noChangeArrowheads="1"/>
          </p:cNvSpPr>
          <p:nvPr/>
        </p:nvSpPr>
        <p:spPr bwMode="auto">
          <a:xfrm>
            <a:off x="1814319" y="6156593"/>
            <a:ext cx="7200800" cy="584775"/>
          </a:xfrm>
          <a:prstGeom prst="rect">
            <a:avLst/>
          </a:prstGeom>
          <a:solidFill>
            <a:schemeClr val="accent1">
              <a:lumMod val="60000"/>
              <a:lumOff val="40000"/>
              <a:alpha val="58038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None/>
            </a:pPr>
            <a:r>
              <a:rPr lang="fr-FR" sz="1600" b="1" dirty="0" smtClean="0">
                <a:latin typeface="Arial" panose="020B0604020202020204" pitchFamily="34" charset="0"/>
              </a:rPr>
              <a:t>Classement District pour intégrer le groupe District en U12</a:t>
            </a:r>
          </a:p>
          <a:p>
            <a:pPr algn="just">
              <a:spcBef>
                <a:spcPct val="0"/>
              </a:spcBef>
              <a:buNone/>
            </a:pPr>
            <a:r>
              <a:rPr lang="fr-FR" sz="1600" b="1" dirty="0" smtClean="0">
                <a:latin typeface="Arial" panose="020B0604020202020204" pitchFamily="34" charset="0"/>
              </a:rPr>
              <a:t>Viser la finale District</a:t>
            </a:r>
          </a:p>
        </p:txBody>
      </p:sp>
    </p:spTree>
    <p:extLst>
      <p:ext uri="{BB962C8B-B14F-4D97-AF65-F5344CB8AC3E}">
        <p14:creationId xmlns:p14="http://schemas.microsoft.com/office/powerpoint/2010/main" val="295089699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7" grpId="0" animBg="1"/>
      <p:bldP spid="18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6"/>
          <p:cNvSpPr txBox="1">
            <a:spLocks noChangeArrowheads="1"/>
          </p:cNvSpPr>
          <p:nvPr/>
        </p:nvSpPr>
        <p:spPr bwMode="auto">
          <a:xfrm>
            <a:off x="4129901" y="81419"/>
            <a:ext cx="4885218" cy="584775"/>
          </a:xfrm>
          <a:prstGeom prst="rect">
            <a:avLst/>
          </a:prstGeom>
          <a:solidFill>
            <a:srgbClr val="0070C0">
              <a:alpha val="58038"/>
            </a:srgb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U12  - 2011 / 2010 (10)</a:t>
            </a:r>
            <a:endParaRPr lang="fr-FR" altLang="fr-FR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5" name="ZoneTexte 6"/>
          <p:cNvSpPr txBox="1">
            <a:spLocks noChangeArrowheads="1"/>
          </p:cNvSpPr>
          <p:nvPr/>
        </p:nvSpPr>
        <p:spPr bwMode="auto">
          <a:xfrm>
            <a:off x="62604" y="81419"/>
            <a:ext cx="4033838" cy="584775"/>
          </a:xfrm>
          <a:prstGeom prst="rect">
            <a:avLst/>
          </a:prstGeom>
          <a:solidFill>
            <a:schemeClr val="bg1">
              <a:lumMod val="50000"/>
              <a:alpha val="58038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ORGANISATION</a:t>
            </a:r>
          </a:p>
        </p:txBody>
      </p:sp>
      <p:sp>
        <p:nvSpPr>
          <p:cNvPr id="16" name="ZoneTexte 15"/>
          <p:cNvSpPr txBox="1">
            <a:spLocks noChangeArrowheads="1"/>
          </p:cNvSpPr>
          <p:nvPr/>
        </p:nvSpPr>
        <p:spPr bwMode="auto">
          <a:xfrm>
            <a:off x="62604" y="808631"/>
            <a:ext cx="1656184" cy="338554"/>
          </a:xfrm>
          <a:prstGeom prst="rect">
            <a:avLst/>
          </a:prstGeom>
          <a:solidFill>
            <a:srgbClr val="0000FF">
              <a:alpha val="58038"/>
            </a:srgb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16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Le Groupe</a:t>
            </a:r>
            <a:endParaRPr lang="fr-FR" altLang="fr-FR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704" y="808631"/>
            <a:ext cx="3600450" cy="23336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9" name="ZoneTexte 18"/>
          <p:cNvSpPr txBox="1">
            <a:spLocks noChangeArrowheads="1"/>
          </p:cNvSpPr>
          <p:nvPr/>
        </p:nvSpPr>
        <p:spPr bwMode="auto">
          <a:xfrm>
            <a:off x="73164" y="3284984"/>
            <a:ext cx="1656184" cy="815608"/>
          </a:xfrm>
          <a:prstGeom prst="rect">
            <a:avLst/>
          </a:prstGeom>
          <a:solidFill>
            <a:srgbClr val="0000FF">
              <a:alpha val="58038"/>
            </a:srgb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fr-FR" altLang="fr-FR" sz="900" b="1" dirty="0" smtClean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16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Saison Hivernale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fr-FR" altLang="fr-FR" sz="5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2" name="ZoneTexte 21"/>
          <p:cNvSpPr txBox="1">
            <a:spLocks noChangeArrowheads="1"/>
          </p:cNvSpPr>
          <p:nvPr/>
        </p:nvSpPr>
        <p:spPr bwMode="auto">
          <a:xfrm>
            <a:off x="1814497" y="3311406"/>
            <a:ext cx="7200800" cy="1569660"/>
          </a:xfrm>
          <a:prstGeom prst="rect">
            <a:avLst/>
          </a:prstGeom>
          <a:solidFill>
            <a:schemeClr val="accent1">
              <a:lumMod val="60000"/>
              <a:lumOff val="40000"/>
              <a:alpha val="58038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1600" dirty="0">
                <a:latin typeface="Arial" panose="020B0604020202020204" pitchFamily="34" charset="0"/>
              </a:rPr>
              <a:t>P</a:t>
            </a:r>
            <a:r>
              <a:rPr lang="fr-FR" altLang="fr-FR" sz="1600" dirty="0" smtClean="0">
                <a:latin typeface="Arial" panose="020B0604020202020204" pitchFamily="34" charset="0"/>
              </a:rPr>
              <a:t>remières sorties : Vacances de la Toussaint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1600" dirty="0" smtClean="0">
                <a:latin typeface="Arial" panose="020B0604020202020204" pitchFamily="34" charset="0"/>
              </a:rPr>
              <a:t>A la journée sur les WE de novembre et décembre</a:t>
            </a:r>
          </a:p>
          <a:p>
            <a:pPr algn="just">
              <a:spcBef>
                <a:spcPct val="0"/>
              </a:spcBef>
              <a:buNone/>
            </a:pPr>
            <a:r>
              <a:rPr lang="fr-FR" altLang="fr-FR" sz="1600" dirty="0" smtClean="0">
                <a:latin typeface="Arial" panose="020B0604020202020204" pitchFamily="34" charset="0"/>
              </a:rPr>
              <a:t>Janvier à Mars : Mercredi après-midi et Samedi matin</a:t>
            </a:r>
            <a:endParaRPr lang="fr-FR" altLang="fr-FR" sz="1600" dirty="0">
              <a:latin typeface="Arial" panose="020B0604020202020204" pitchFamily="34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1600" dirty="0" smtClean="0">
                <a:latin typeface="Arial" panose="020B0604020202020204" pitchFamily="34" charset="0"/>
              </a:rPr>
              <a:t>Noel et 2</a:t>
            </a:r>
            <a:r>
              <a:rPr lang="fr-FR" altLang="fr-FR" sz="1600" baseline="30000" dirty="0" smtClean="0">
                <a:latin typeface="Arial" panose="020B0604020202020204" pitchFamily="34" charset="0"/>
              </a:rPr>
              <a:t>ème</a:t>
            </a:r>
            <a:r>
              <a:rPr lang="fr-FR" altLang="fr-FR" sz="1600" dirty="0" smtClean="0">
                <a:latin typeface="Arial" panose="020B0604020202020204" pitchFamily="34" charset="0"/>
              </a:rPr>
              <a:t> semaine des vacances de Février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1600" dirty="0" smtClean="0">
                <a:latin typeface="Arial" panose="020B0604020202020204" pitchFamily="34" charset="0"/>
              </a:rPr>
              <a:t>Eté : Sortie en Juin et fin Aout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1600" dirty="0" smtClean="0">
                <a:latin typeface="Arial" panose="020B0604020202020204" pitchFamily="34" charset="0"/>
              </a:rPr>
              <a:t>Groupe District : 3 stages / 13 jours de ski sur l’été</a:t>
            </a:r>
            <a:endParaRPr lang="fr-FR" altLang="fr-FR" sz="1600" dirty="0">
              <a:latin typeface="Arial" panose="020B0604020202020204" pitchFamily="34" charset="0"/>
            </a:endParaRPr>
          </a:p>
        </p:txBody>
      </p:sp>
      <p:sp>
        <p:nvSpPr>
          <p:cNvPr id="24" name="ZoneTexte 23"/>
          <p:cNvSpPr txBox="1">
            <a:spLocks noChangeArrowheads="1"/>
          </p:cNvSpPr>
          <p:nvPr/>
        </p:nvSpPr>
        <p:spPr bwMode="auto">
          <a:xfrm>
            <a:off x="58822" y="5034082"/>
            <a:ext cx="1656184" cy="338554"/>
          </a:xfrm>
          <a:prstGeom prst="rect">
            <a:avLst/>
          </a:prstGeom>
          <a:solidFill>
            <a:srgbClr val="0000FF">
              <a:alpha val="58038"/>
            </a:srgb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16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Matériel</a:t>
            </a:r>
          </a:p>
        </p:txBody>
      </p:sp>
      <p:sp>
        <p:nvSpPr>
          <p:cNvPr id="25" name="ZoneTexte 24"/>
          <p:cNvSpPr txBox="1">
            <a:spLocks noChangeArrowheads="1"/>
          </p:cNvSpPr>
          <p:nvPr/>
        </p:nvSpPr>
        <p:spPr bwMode="auto">
          <a:xfrm>
            <a:off x="1821595" y="5023503"/>
            <a:ext cx="7200800" cy="338554"/>
          </a:xfrm>
          <a:prstGeom prst="rect">
            <a:avLst/>
          </a:prstGeom>
          <a:solidFill>
            <a:schemeClr val="accent1">
              <a:lumMod val="60000"/>
              <a:lumOff val="40000"/>
              <a:alpha val="58038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None/>
            </a:pPr>
            <a:r>
              <a:rPr lang="fr-FR" sz="1600" dirty="0">
                <a:latin typeface="Arial" panose="020B0604020202020204" pitchFamily="34" charset="0"/>
              </a:rPr>
              <a:t>1 paire de </a:t>
            </a:r>
            <a:r>
              <a:rPr lang="fr-FR" sz="1600" dirty="0" smtClean="0">
                <a:latin typeface="Arial" panose="020B0604020202020204" pitchFamily="34" charset="0"/>
              </a:rPr>
              <a:t>ski GS et SL </a:t>
            </a:r>
            <a:r>
              <a:rPr lang="fr-FR" altLang="fr-FR" sz="1600" dirty="0" smtClean="0">
                <a:latin typeface="Arial" panose="020B0604020202020204" pitchFamily="34" charset="0"/>
              </a:rPr>
              <a:t>(</a:t>
            </a:r>
            <a:r>
              <a:rPr lang="fr-FR" altLang="fr-FR" sz="1600" b="1" dirty="0" smtClean="0">
                <a:latin typeface="Arial" panose="020B0604020202020204" pitchFamily="34" charset="0"/>
              </a:rPr>
              <a:t>neuve</a:t>
            </a:r>
            <a:r>
              <a:rPr lang="fr-FR" altLang="fr-FR" sz="1600" dirty="0" smtClean="0">
                <a:latin typeface="Arial" panose="020B0604020202020204" pitchFamily="34" charset="0"/>
              </a:rPr>
              <a:t>)</a:t>
            </a:r>
            <a:r>
              <a:rPr lang="fr-FR" sz="1600" dirty="0" smtClean="0">
                <a:latin typeface="Arial" panose="020B0604020202020204" pitchFamily="34" charset="0"/>
              </a:rPr>
              <a:t>. </a:t>
            </a:r>
            <a:r>
              <a:rPr lang="fr-FR" sz="1600" b="1" dirty="0" smtClean="0">
                <a:latin typeface="Arial" panose="020B0604020202020204" pitchFamily="34" charset="0"/>
              </a:rPr>
              <a:t>A valider avec les entraineurs.</a:t>
            </a:r>
            <a:endParaRPr lang="fr-FR" sz="2400" b="1" dirty="0"/>
          </a:p>
        </p:txBody>
      </p:sp>
      <p:sp>
        <p:nvSpPr>
          <p:cNvPr id="29" name="ZoneTexte 28"/>
          <p:cNvSpPr txBox="1">
            <a:spLocks noChangeArrowheads="1"/>
          </p:cNvSpPr>
          <p:nvPr/>
        </p:nvSpPr>
        <p:spPr bwMode="auto">
          <a:xfrm>
            <a:off x="52529" y="5444644"/>
            <a:ext cx="1656184" cy="553998"/>
          </a:xfrm>
          <a:prstGeom prst="rect">
            <a:avLst/>
          </a:prstGeom>
          <a:solidFill>
            <a:srgbClr val="0000FF">
              <a:alpha val="58038"/>
            </a:srgb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fr-FR" altLang="fr-FR" sz="900" b="1" dirty="0" smtClean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1600" b="1" dirty="0" err="1" smtClean="0">
                <a:solidFill>
                  <a:schemeClr val="bg1"/>
                </a:solidFill>
                <a:latin typeface="Arial" panose="020B0604020202020204" pitchFamily="34" charset="0"/>
              </a:rPr>
              <a:t>Coachs</a:t>
            </a:r>
            <a:endParaRPr lang="fr-FR" altLang="fr-FR" sz="1600" b="1" dirty="0" smtClean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fr-FR" altLang="fr-FR" sz="5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0" name="ZoneTexte 29"/>
          <p:cNvSpPr txBox="1">
            <a:spLocks noChangeArrowheads="1"/>
          </p:cNvSpPr>
          <p:nvPr/>
        </p:nvSpPr>
        <p:spPr bwMode="auto">
          <a:xfrm>
            <a:off x="1814319" y="5460033"/>
            <a:ext cx="7200800" cy="584775"/>
          </a:xfrm>
          <a:prstGeom prst="rect">
            <a:avLst/>
          </a:prstGeom>
          <a:solidFill>
            <a:schemeClr val="accent1">
              <a:lumMod val="60000"/>
              <a:lumOff val="40000"/>
              <a:alpha val="58038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None/>
            </a:pPr>
            <a:r>
              <a:rPr lang="fr-FR" sz="1600" dirty="0" smtClean="0">
                <a:latin typeface="Arial" panose="020B0604020202020204" pitchFamily="34" charset="0"/>
              </a:rPr>
              <a:t>Mercredi après-midi, Samedi matin : Yves Malot</a:t>
            </a:r>
          </a:p>
          <a:p>
            <a:pPr algn="just">
              <a:spcBef>
                <a:spcPct val="0"/>
              </a:spcBef>
              <a:buNone/>
            </a:pPr>
            <a:r>
              <a:rPr lang="fr-FR" sz="1600" i="1" dirty="0" smtClean="0">
                <a:latin typeface="Arial" panose="020B0604020202020204" pitchFamily="34" charset="0"/>
              </a:rPr>
              <a:t>Novembre et Décembre : Ronan </a:t>
            </a:r>
            <a:r>
              <a:rPr lang="fr-FR" sz="1600" i="1" dirty="0" err="1" smtClean="0">
                <a:latin typeface="Arial" panose="020B0604020202020204" pitchFamily="34" charset="0"/>
              </a:rPr>
              <a:t>Deleglise</a:t>
            </a:r>
            <a:r>
              <a:rPr lang="fr-FR" sz="1600" i="1" dirty="0" smtClean="0">
                <a:latin typeface="Arial" panose="020B0604020202020204" pitchFamily="34" charset="0"/>
              </a:rPr>
              <a:t> (Xavier </a:t>
            </a:r>
            <a:r>
              <a:rPr lang="fr-FR" sz="1600" i="1" dirty="0" err="1" smtClean="0">
                <a:latin typeface="Arial" panose="020B0604020202020204" pitchFamily="34" charset="0"/>
              </a:rPr>
              <a:t>Philippé</a:t>
            </a:r>
            <a:r>
              <a:rPr lang="fr-FR" sz="1600" i="1" dirty="0" smtClean="0">
                <a:latin typeface="Arial" panose="020B0604020202020204" pitchFamily="34" charset="0"/>
              </a:rPr>
              <a:t> en support)</a:t>
            </a:r>
          </a:p>
        </p:txBody>
      </p:sp>
      <p:sp>
        <p:nvSpPr>
          <p:cNvPr id="31" name="ZoneTexte 30"/>
          <p:cNvSpPr txBox="1">
            <a:spLocks noChangeArrowheads="1"/>
          </p:cNvSpPr>
          <p:nvPr/>
        </p:nvSpPr>
        <p:spPr bwMode="auto">
          <a:xfrm>
            <a:off x="52529" y="6148479"/>
            <a:ext cx="1656184" cy="553998"/>
          </a:xfrm>
          <a:prstGeom prst="rect">
            <a:avLst/>
          </a:prstGeom>
          <a:solidFill>
            <a:srgbClr val="00B050">
              <a:alpha val="58038"/>
            </a:srgb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fr-FR" altLang="fr-FR" sz="900" b="1" dirty="0" smtClean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16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Objectifs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fr-FR" altLang="fr-FR" sz="5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2" name="ZoneTexte 31"/>
          <p:cNvSpPr txBox="1">
            <a:spLocks noChangeArrowheads="1"/>
          </p:cNvSpPr>
          <p:nvPr/>
        </p:nvSpPr>
        <p:spPr bwMode="auto">
          <a:xfrm>
            <a:off x="1814319" y="6156593"/>
            <a:ext cx="7200800" cy="584775"/>
          </a:xfrm>
          <a:prstGeom prst="rect">
            <a:avLst/>
          </a:prstGeom>
          <a:solidFill>
            <a:schemeClr val="accent1">
              <a:lumMod val="60000"/>
              <a:lumOff val="40000"/>
              <a:alpha val="58038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None/>
            </a:pPr>
            <a:r>
              <a:rPr lang="fr-FR" sz="1600" b="1" dirty="0" smtClean="0">
                <a:latin typeface="Arial" panose="020B0604020202020204" pitchFamily="34" charset="0"/>
              </a:rPr>
              <a:t>Classement District pour intégrer le groupe District</a:t>
            </a:r>
          </a:p>
          <a:p>
            <a:pPr algn="just">
              <a:spcBef>
                <a:spcPct val="0"/>
              </a:spcBef>
              <a:buNone/>
            </a:pPr>
            <a:r>
              <a:rPr lang="fr-FR" sz="1600" b="1" dirty="0" smtClean="0">
                <a:latin typeface="Arial" panose="020B0604020202020204" pitchFamily="34" charset="0"/>
              </a:rPr>
              <a:t>Classement Régional pour accéder aux Finales des COQS</a:t>
            </a: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177814918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5" grpId="0" animBg="1"/>
      <p:bldP spid="30" grpId="0" animBg="1"/>
      <p:bldP spid="3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6"/>
          <p:cNvSpPr txBox="1">
            <a:spLocks noChangeArrowheads="1"/>
          </p:cNvSpPr>
          <p:nvPr/>
        </p:nvSpPr>
        <p:spPr bwMode="auto">
          <a:xfrm>
            <a:off x="4129901" y="81419"/>
            <a:ext cx="4885218" cy="584775"/>
          </a:xfrm>
          <a:prstGeom prst="rect">
            <a:avLst/>
          </a:prstGeom>
          <a:solidFill>
            <a:srgbClr val="0070C0">
              <a:alpha val="58038"/>
            </a:srgb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U14  - 2008 / 2009 (3)</a:t>
            </a:r>
            <a:endParaRPr lang="fr-FR" altLang="fr-FR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5" name="ZoneTexte 6"/>
          <p:cNvSpPr txBox="1">
            <a:spLocks noChangeArrowheads="1"/>
          </p:cNvSpPr>
          <p:nvPr/>
        </p:nvSpPr>
        <p:spPr bwMode="auto">
          <a:xfrm>
            <a:off x="62604" y="81419"/>
            <a:ext cx="4033838" cy="584775"/>
          </a:xfrm>
          <a:prstGeom prst="rect">
            <a:avLst/>
          </a:prstGeom>
          <a:solidFill>
            <a:schemeClr val="bg1">
              <a:lumMod val="50000"/>
              <a:alpha val="58038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ORGANISATION</a:t>
            </a:r>
          </a:p>
        </p:txBody>
      </p:sp>
      <p:sp>
        <p:nvSpPr>
          <p:cNvPr id="16" name="ZoneTexte 15"/>
          <p:cNvSpPr txBox="1">
            <a:spLocks noChangeArrowheads="1"/>
          </p:cNvSpPr>
          <p:nvPr/>
        </p:nvSpPr>
        <p:spPr bwMode="auto">
          <a:xfrm>
            <a:off x="58822" y="1052736"/>
            <a:ext cx="1656184" cy="338554"/>
          </a:xfrm>
          <a:prstGeom prst="rect">
            <a:avLst/>
          </a:prstGeom>
          <a:solidFill>
            <a:srgbClr val="0000FF">
              <a:alpha val="58038"/>
            </a:srgb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16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Le Groupe</a:t>
            </a:r>
            <a:endParaRPr lang="fr-FR" altLang="fr-FR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9" name="ZoneTexte 18"/>
          <p:cNvSpPr txBox="1">
            <a:spLocks noChangeArrowheads="1"/>
          </p:cNvSpPr>
          <p:nvPr/>
        </p:nvSpPr>
        <p:spPr bwMode="auto">
          <a:xfrm>
            <a:off x="73164" y="2132856"/>
            <a:ext cx="1656184" cy="815608"/>
          </a:xfrm>
          <a:prstGeom prst="rect">
            <a:avLst/>
          </a:prstGeom>
          <a:solidFill>
            <a:srgbClr val="0000FF">
              <a:alpha val="58038"/>
            </a:srgb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fr-FR" altLang="fr-FR" sz="900" b="1" dirty="0" smtClean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16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Saison Hivernale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fr-FR" altLang="fr-FR" sz="5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2" name="ZoneTexte 21"/>
          <p:cNvSpPr txBox="1">
            <a:spLocks noChangeArrowheads="1"/>
          </p:cNvSpPr>
          <p:nvPr/>
        </p:nvSpPr>
        <p:spPr bwMode="auto">
          <a:xfrm>
            <a:off x="1814497" y="2159278"/>
            <a:ext cx="7200800" cy="1569660"/>
          </a:xfrm>
          <a:prstGeom prst="rect">
            <a:avLst/>
          </a:prstGeom>
          <a:solidFill>
            <a:schemeClr val="accent1">
              <a:lumMod val="60000"/>
              <a:lumOff val="40000"/>
              <a:alpha val="58038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1600" dirty="0">
                <a:latin typeface="Arial" panose="020B0604020202020204" pitchFamily="34" charset="0"/>
              </a:rPr>
              <a:t>P</a:t>
            </a:r>
            <a:r>
              <a:rPr lang="fr-FR" altLang="fr-FR" sz="1600" dirty="0" smtClean="0">
                <a:latin typeface="Arial" panose="020B0604020202020204" pitchFamily="34" charset="0"/>
              </a:rPr>
              <a:t>remières sorties : Vacances de la Toussaint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1600" dirty="0" smtClean="0">
                <a:latin typeface="Arial" panose="020B0604020202020204" pitchFamily="34" charset="0"/>
              </a:rPr>
              <a:t>A la journée sur les WE de novembre et décembre</a:t>
            </a:r>
          </a:p>
          <a:p>
            <a:pPr algn="just">
              <a:spcBef>
                <a:spcPct val="0"/>
              </a:spcBef>
              <a:buNone/>
            </a:pPr>
            <a:r>
              <a:rPr lang="fr-FR" altLang="fr-FR" sz="1600" dirty="0" smtClean="0">
                <a:latin typeface="Arial" panose="020B0604020202020204" pitchFamily="34" charset="0"/>
              </a:rPr>
              <a:t>Janvier à Mars : Mercredi après-midi et Samedi matin</a:t>
            </a:r>
            <a:endParaRPr lang="fr-FR" altLang="fr-FR" sz="1600" dirty="0">
              <a:latin typeface="Arial" panose="020B0604020202020204" pitchFamily="34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1600" dirty="0" smtClean="0">
                <a:latin typeface="Arial" panose="020B0604020202020204" pitchFamily="34" charset="0"/>
              </a:rPr>
              <a:t>Noel et 2</a:t>
            </a:r>
            <a:r>
              <a:rPr lang="fr-FR" altLang="fr-FR" sz="1600" baseline="30000" dirty="0" smtClean="0">
                <a:latin typeface="Arial" panose="020B0604020202020204" pitchFamily="34" charset="0"/>
              </a:rPr>
              <a:t>ème</a:t>
            </a:r>
            <a:r>
              <a:rPr lang="fr-FR" altLang="fr-FR" sz="1600" dirty="0" smtClean="0">
                <a:latin typeface="Arial" panose="020B0604020202020204" pitchFamily="34" charset="0"/>
              </a:rPr>
              <a:t> semaine des vacances de Février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1600" dirty="0" smtClean="0">
                <a:latin typeface="Arial" panose="020B0604020202020204" pitchFamily="34" charset="0"/>
              </a:rPr>
              <a:t>Eté : Sortie en Juin et fin Aout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1600" dirty="0" smtClean="0">
                <a:latin typeface="Arial" panose="020B0604020202020204" pitchFamily="34" charset="0"/>
              </a:rPr>
              <a:t>Groupe District : 3 stages / 13 jours de ski sur l’été</a:t>
            </a:r>
            <a:endParaRPr lang="fr-FR" altLang="fr-FR" sz="1600" dirty="0">
              <a:latin typeface="Arial" panose="020B0604020202020204" pitchFamily="34" charset="0"/>
            </a:endParaRPr>
          </a:p>
        </p:txBody>
      </p:sp>
      <p:sp>
        <p:nvSpPr>
          <p:cNvPr id="24" name="ZoneTexte 23"/>
          <p:cNvSpPr txBox="1">
            <a:spLocks noChangeArrowheads="1"/>
          </p:cNvSpPr>
          <p:nvPr/>
        </p:nvSpPr>
        <p:spPr bwMode="auto">
          <a:xfrm>
            <a:off x="58822" y="3881954"/>
            <a:ext cx="1656184" cy="338554"/>
          </a:xfrm>
          <a:prstGeom prst="rect">
            <a:avLst/>
          </a:prstGeom>
          <a:solidFill>
            <a:srgbClr val="0000FF">
              <a:alpha val="58038"/>
            </a:srgb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16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Matériel</a:t>
            </a:r>
          </a:p>
        </p:txBody>
      </p:sp>
      <p:sp>
        <p:nvSpPr>
          <p:cNvPr id="25" name="ZoneTexte 24"/>
          <p:cNvSpPr txBox="1">
            <a:spLocks noChangeArrowheads="1"/>
          </p:cNvSpPr>
          <p:nvPr/>
        </p:nvSpPr>
        <p:spPr bwMode="auto">
          <a:xfrm>
            <a:off x="1821595" y="3871375"/>
            <a:ext cx="7200800" cy="584775"/>
          </a:xfrm>
          <a:prstGeom prst="rect">
            <a:avLst/>
          </a:prstGeom>
          <a:solidFill>
            <a:schemeClr val="accent1">
              <a:lumMod val="60000"/>
              <a:lumOff val="40000"/>
              <a:alpha val="58038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None/>
            </a:pPr>
            <a:r>
              <a:rPr lang="fr-FR" sz="1600" dirty="0">
                <a:latin typeface="Arial" panose="020B0604020202020204" pitchFamily="34" charset="0"/>
              </a:rPr>
              <a:t>1 paire de </a:t>
            </a:r>
            <a:r>
              <a:rPr lang="fr-FR" sz="1600" dirty="0" smtClean="0">
                <a:latin typeface="Arial" panose="020B0604020202020204" pitchFamily="34" charset="0"/>
              </a:rPr>
              <a:t>ski GS et SL </a:t>
            </a:r>
            <a:r>
              <a:rPr lang="fr-FR" altLang="fr-FR" sz="1600" dirty="0" smtClean="0">
                <a:latin typeface="Arial" panose="020B0604020202020204" pitchFamily="34" charset="0"/>
              </a:rPr>
              <a:t>(</a:t>
            </a:r>
            <a:r>
              <a:rPr lang="fr-FR" altLang="fr-FR" sz="1600" b="1" dirty="0" smtClean="0">
                <a:latin typeface="Arial" panose="020B0604020202020204" pitchFamily="34" charset="0"/>
              </a:rPr>
              <a:t>neuve</a:t>
            </a:r>
            <a:r>
              <a:rPr lang="fr-FR" altLang="fr-FR" sz="1600" dirty="0" smtClean="0">
                <a:latin typeface="Arial" panose="020B0604020202020204" pitchFamily="34" charset="0"/>
              </a:rPr>
              <a:t>)</a:t>
            </a:r>
            <a:r>
              <a:rPr lang="fr-FR" sz="1600" dirty="0" smtClean="0">
                <a:latin typeface="Arial" panose="020B0604020202020204" pitchFamily="34" charset="0"/>
              </a:rPr>
              <a:t>. </a:t>
            </a:r>
            <a:r>
              <a:rPr lang="fr-FR" sz="1600" b="1" dirty="0" smtClean="0">
                <a:latin typeface="Arial" panose="020B0604020202020204" pitchFamily="34" charset="0"/>
              </a:rPr>
              <a:t>A valider avec les entraineurs.</a:t>
            </a:r>
          </a:p>
          <a:p>
            <a:pPr algn="just">
              <a:spcBef>
                <a:spcPct val="0"/>
              </a:spcBef>
              <a:buNone/>
            </a:pPr>
            <a:r>
              <a:rPr lang="fr-FR" sz="1600" b="1" dirty="0" smtClean="0">
                <a:latin typeface="Arial" panose="020B0604020202020204" pitchFamily="34" charset="0"/>
              </a:rPr>
              <a:t>Ski en Super G avec les skis du club</a:t>
            </a:r>
            <a:endParaRPr lang="fr-FR" sz="2400" b="1" dirty="0"/>
          </a:p>
        </p:txBody>
      </p:sp>
      <p:sp>
        <p:nvSpPr>
          <p:cNvPr id="29" name="ZoneTexte 28"/>
          <p:cNvSpPr txBox="1">
            <a:spLocks noChangeArrowheads="1"/>
          </p:cNvSpPr>
          <p:nvPr/>
        </p:nvSpPr>
        <p:spPr bwMode="auto">
          <a:xfrm>
            <a:off x="52529" y="4701044"/>
            <a:ext cx="1656184" cy="553998"/>
          </a:xfrm>
          <a:prstGeom prst="rect">
            <a:avLst/>
          </a:prstGeom>
          <a:solidFill>
            <a:srgbClr val="0000FF">
              <a:alpha val="58038"/>
            </a:srgb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fr-FR" altLang="fr-FR" sz="900" b="1" dirty="0" smtClean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1600" b="1" dirty="0" err="1" smtClean="0">
                <a:solidFill>
                  <a:schemeClr val="bg1"/>
                </a:solidFill>
                <a:latin typeface="Arial" panose="020B0604020202020204" pitchFamily="34" charset="0"/>
              </a:rPr>
              <a:t>Coachs</a:t>
            </a:r>
            <a:endParaRPr lang="fr-FR" altLang="fr-FR" sz="1600" b="1" dirty="0" smtClean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fr-FR" altLang="fr-FR" sz="5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0" name="ZoneTexte 29"/>
          <p:cNvSpPr txBox="1">
            <a:spLocks noChangeArrowheads="1"/>
          </p:cNvSpPr>
          <p:nvPr/>
        </p:nvSpPr>
        <p:spPr bwMode="auto">
          <a:xfrm>
            <a:off x="1814319" y="4716433"/>
            <a:ext cx="7200800" cy="1077218"/>
          </a:xfrm>
          <a:prstGeom prst="rect">
            <a:avLst/>
          </a:prstGeom>
          <a:solidFill>
            <a:schemeClr val="accent1">
              <a:lumMod val="60000"/>
              <a:lumOff val="40000"/>
              <a:alpha val="58038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None/>
            </a:pPr>
            <a:r>
              <a:rPr lang="fr-FR" sz="1600" dirty="0" smtClean="0">
                <a:latin typeface="Arial" panose="020B0604020202020204" pitchFamily="34" charset="0"/>
              </a:rPr>
              <a:t>Mercredi après-midi, Samedi : Ronan </a:t>
            </a:r>
            <a:r>
              <a:rPr lang="fr-FR" sz="1600" dirty="0" err="1" smtClean="0">
                <a:latin typeface="Arial" panose="020B0604020202020204" pitchFamily="34" charset="0"/>
              </a:rPr>
              <a:t>Deleglise</a:t>
            </a:r>
            <a:endParaRPr lang="fr-FR" sz="1600" dirty="0" smtClean="0">
              <a:latin typeface="Arial" panose="020B0604020202020204" pitchFamily="34" charset="0"/>
            </a:endParaRPr>
          </a:p>
          <a:p>
            <a:pPr algn="just">
              <a:spcBef>
                <a:spcPct val="0"/>
              </a:spcBef>
              <a:buNone/>
            </a:pPr>
            <a:r>
              <a:rPr lang="fr-FR" sz="1600" dirty="0" smtClean="0">
                <a:latin typeface="Arial" panose="020B0604020202020204" pitchFamily="34" charset="0"/>
              </a:rPr>
              <a:t>Les Samedis les entrainements pourront être le matin ou l’après-midi en fonction des préparations aux courses ou de mutualisation avec les autres clubs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1595" y="1087452"/>
            <a:ext cx="3733800" cy="8477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ZoneTexte 12"/>
          <p:cNvSpPr txBox="1">
            <a:spLocks noChangeArrowheads="1"/>
          </p:cNvSpPr>
          <p:nvPr/>
        </p:nvSpPr>
        <p:spPr bwMode="auto">
          <a:xfrm>
            <a:off x="52529" y="5877272"/>
            <a:ext cx="1656184" cy="553998"/>
          </a:xfrm>
          <a:prstGeom prst="rect">
            <a:avLst/>
          </a:prstGeom>
          <a:solidFill>
            <a:srgbClr val="00B050">
              <a:alpha val="58038"/>
            </a:srgb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fr-FR" altLang="fr-FR" sz="900" b="1" dirty="0" smtClean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16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Objectifs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fr-FR" altLang="fr-FR" sz="5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4" name="ZoneTexte 13"/>
          <p:cNvSpPr txBox="1">
            <a:spLocks noChangeArrowheads="1"/>
          </p:cNvSpPr>
          <p:nvPr/>
        </p:nvSpPr>
        <p:spPr bwMode="auto">
          <a:xfrm>
            <a:off x="1814319" y="5885386"/>
            <a:ext cx="7200800" cy="584775"/>
          </a:xfrm>
          <a:prstGeom prst="rect">
            <a:avLst/>
          </a:prstGeom>
          <a:solidFill>
            <a:schemeClr val="accent1">
              <a:lumMod val="60000"/>
              <a:lumOff val="40000"/>
              <a:alpha val="58038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None/>
            </a:pPr>
            <a:r>
              <a:rPr lang="fr-FR" sz="1600" b="1" dirty="0" smtClean="0">
                <a:latin typeface="Arial" panose="020B0604020202020204" pitchFamily="34" charset="0"/>
              </a:rPr>
              <a:t>Classement District pour intégrer le groupe District</a:t>
            </a:r>
          </a:p>
          <a:p>
            <a:pPr algn="just">
              <a:spcBef>
                <a:spcPct val="0"/>
              </a:spcBef>
              <a:buNone/>
            </a:pPr>
            <a:r>
              <a:rPr lang="fr-FR" sz="1600" b="1" dirty="0" smtClean="0">
                <a:latin typeface="Arial" panose="020B0604020202020204" pitchFamily="34" charset="0"/>
              </a:rPr>
              <a:t>Classement Régional pour accéder aux championnats de France BEN’J</a:t>
            </a: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73952030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5" grpId="0" animBg="1"/>
      <p:bldP spid="30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6"/>
          <p:cNvSpPr txBox="1">
            <a:spLocks noChangeArrowheads="1"/>
          </p:cNvSpPr>
          <p:nvPr/>
        </p:nvSpPr>
        <p:spPr bwMode="auto">
          <a:xfrm>
            <a:off x="4129901" y="81419"/>
            <a:ext cx="4885218" cy="584775"/>
          </a:xfrm>
          <a:prstGeom prst="rect">
            <a:avLst/>
          </a:prstGeom>
          <a:solidFill>
            <a:srgbClr val="0070C0">
              <a:alpha val="58038"/>
            </a:srgb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U16  - 2007 / 2006 (5)</a:t>
            </a:r>
            <a:endParaRPr lang="fr-FR" altLang="fr-FR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5" name="ZoneTexte 6"/>
          <p:cNvSpPr txBox="1">
            <a:spLocks noChangeArrowheads="1"/>
          </p:cNvSpPr>
          <p:nvPr/>
        </p:nvSpPr>
        <p:spPr bwMode="auto">
          <a:xfrm>
            <a:off x="62604" y="81419"/>
            <a:ext cx="4033838" cy="584775"/>
          </a:xfrm>
          <a:prstGeom prst="rect">
            <a:avLst/>
          </a:prstGeom>
          <a:solidFill>
            <a:schemeClr val="bg1">
              <a:lumMod val="50000"/>
              <a:alpha val="58038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ORGANISATION</a:t>
            </a:r>
          </a:p>
        </p:txBody>
      </p:sp>
      <p:sp>
        <p:nvSpPr>
          <p:cNvPr id="16" name="ZoneTexte 15"/>
          <p:cNvSpPr txBox="1">
            <a:spLocks noChangeArrowheads="1"/>
          </p:cNvSpPr>
          <p:nvPr/>
        </p:nvSpPr>
        <p:spPr bwMode="auto">
          <a:xfrm>
            <a:off x="58822" y="908720"/>
            <a:ext cx="1656184" cy="338554"/>
          </a:xfrm>
          <a:prstGeom prst="rect">
            <a:avLst/>
          </a:prstGeom>
          <a:solidFill>
            <a:srgbClr val="0000FF">
              <a:alpha val="58038"/>
            </a:srgb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16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Le Groupe</a:t>
            </a:r>
            <a:endParaRPr lang="fr-FR" altLang="fr-FR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9" name="ZoneTexte 18"/>
          <p:cNvSpPr txBox="1">
            <a:spLocks noChangeArrowheads="1"/>
          </p:cNvSpPr>
          <p:nvPr/>
        </p:nvSpPr>
        <p:spPr bwMode="auto">
          <a:xfrm>
            <a:off x="73164" y="2404063"/>
            <a:ext cx="1656184" cy="815608"/>
          </a:xfrm>
          <a:prstGeom prst="rect">
            <a:avLst/>
          </a:prstGeom>
          <a:solidFill>
            <a:srgbClr val="0000FF">
              <a:alpha val="58038"/>
            </a:srgb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fr-FR" altLang="fr-FR" sz="900" b="1" dirty="0" smtClean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16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Saison Hivernale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fr-FR" altLang="fr-FR" sz="5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2" name="ZoneTexte 21"/>
          <p:cNvSpPr txBox="1">
            <a:spLocks noChangeArrowheads="1"/>
          </p:cNvSpPr>
          <p:nvPr/>
        </p:nvSpPr>
        <p:spPr bwMode="auto">
          <a:xfrm>
            <a:off x="1814497" y="2430485"/>
            <a:ext cx="7200800" cy="1569660"/>
          </a:xfrm>
          <a:prstGeom prst="rect">
            <a:avLst/>
          </a:prstGeom>
          <a:solidFill>
            <a:schemeClr val="accent1">
              <a:lumMod val="60000"/>
              <a:lumOff val="40000"/>
              <a:alpha val="58038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1600" dirty="0">
                <a:latin typeface="Arial" panose="020B0604020202020204" pitchFamily="34" charset="0"/>
              </a:rPr>
              <a:t>P</a:t>
            </a:r>
            <a:r>
              <a:rPr lang="fr-FR" altLang="fr-FR" sz="1600" dirty="0" smtClean="0">
                <a:latin typeface="Arial" panose="020B0604020202020204" pitchFamily="34" charset="0"/>
              </a:rPr>
              <a:t>remières sorties : Vacances de la Toussaint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1600" dirty="0" smtClean="0">
                <a:latin typeface="Arial" panose="020B0604020202020204" pitchFamily="34" charset="0"/>
              </a:rPr>
              <a:t>A la journée sur les WE de novembre et décembre</a:t>
            </a:r>
          </a:p>
          <a:p>
            <a:pPr algn="just">
              <a:spcBef>
                <a:spcPct val="0"/>
              </a:spcBef>
              <a:buNone/>
            </a:pPr>
            <a:r>
              <a:rPr lang="fr-FR" altLang="fr-FR" sz="1600" dirty="0" smtClean="0">
                <a:latin typeface="Arial" panose="020B0604020202020204" pitchFamily="34" charset="0"/>
              </a:rPr>
              <a:t>Janvier à Mars : Mercredi après-midi et Samedi matin</a:t>
            </a:r>
            <a:endParaRPr lang="fr-FR" altLang="fr-FR" sz="1600" dirty="0">
              <a:latin typeface="Arial" panose="020B0604020202020204" pitchFamily="34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1600" dirty="0" smtClean="0">
                <a:latin typeface="Arial" panose="020B0604020202020204" pitchFamily="34" charset="0"/>
              </a:rPr>
              <a:t>Noel et 2</a:t>
            </a:r>
            <a:r>
              <a:rPr lang="fr-FR" altLang="fr-FR" sz="1600" baseline="30000" dirty="0" smtClean="0">
                <a:latin typeface="Arial" panose="020B0604020202020204" pitchFamily="34" charset="0"/>
              </a:rPr>
              <a:t>ème</a:t>
            </a:r>
            <a:r>
              <a:rPr lang="fr-FR" altLang="fr-FR" sz="1600" dirty="0" smtClean="0">
                <a:latin typeface="Arial" panose="020B0604020202020204" pitchFamily="34" charset="0"/>
              </a:rPr>
              <a:t> semaine des vacances de Février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1600" dirty="0" smtClean="0">
                <a:latin typeface="Arial" panose="020B0604020202020204" pitchFamily="34" charset="0"/>
              </a:rPr>
              <a:t>Eté : Sortie en Juin et fin Aout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1600" dirty="0" smtClean="0">
                <a:latin typeface="Arial" panose="020B0604020202020204" pitchFamily="34" charset="0"/>
              </a:rPr>
              <a:t>Groupe District : 3 stages / 15 jours de ski sur l’été</a:t>
            </a:r>
            <a:endParaRPr lang="fr-FR" altLang="fr-FR" sz="1600" dirty="0">
              <a:latin typeface="Arial" panose="020B0604020202020204" pitchFamily="34" charset="0"/>
            </a:endParaRPr>
          </a:p>
        </p:txBody>
      </p:sp>
      <p:sp>
        <p:nvSpPr>
          <p:cNvPr id="24" name="ZoneTexte 23"/>
          <p:cNvSpPr txBox="1">
            <a:spLocks noChangeArrowheads="1"/>
          </p:cNvSpPr>
          <p:nvPr/>
        </p:nvSpPr>
        <p:spPr bwMode="auto">
          <a:xfrm>
            <a:off x="58822" y="4153161"/>
            <a:ext cx="1656184" cy="338554"/>
          </a:xfrm>
          <a:prstGeom prst="rect">
            <a:avLst/>
          </a:prstGeom>
          <a:solidFill>
            <a:srgbClr val="0000FF">
              <a:alpha val="58038"/>
            </a:srgb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16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Matériel</a:t>
            </a:r>
          </a:p>
        </p:txBody>
      </p:sp>
      <p:sp>
        <p:nvSpPr>
          <p:cNvPr id="25" name="ZoneTexte 24"/>
          <p:cNvSpPr txBox="1">
            <a:spLocks noChangeArrowheads="1"/>
          </p:cNvSpPr>
          <p:nvPr/>
        </p:nvSpPr>
        <p:spPr bwMode="auto">
          <a:xfrm>
            <a:off x="1821595" y="4142582"/>
            <a:ext cx="7200800" cy="584775"/>
          </a:xfrm>
          <a:prstGeom prst="rect">
            <a:avLst/>
          </a:prstGeom>
          <a:solidFill>
            <a:schemeClr val="accent1">
              <a:lumMod val="60000"/>
              <a:lumOff val="40000"/>
              <a:alpha val="58038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None/>
            </a:pPr>
            <a:r>
              <a:rPr lang="fr-FR" sz="1600" dirty="0">
                <a:latin typeface="Arial" panose="020B0604020202020204" pitchFamily="34" charset="0"/>
              </a:rPr>
              <a:t>1 paire de </a:t>
            </a:r>
            <a:r>
              <a:rPr lang="fr-FR" sz="1600" dirty="0" smtClean="0">
                <a:latin typeface="Arial" panose="020B0604020202020204" pitchFamily="34" charset="0"/>
              </a:rPr>
              <a:t>ski GS et SL </a:t>
            </a:r>
            <a:r>
              <a:rPr lang="fr-FR" altLang="fr-FR" sz="1600" dirty="0" smtClean="0">
                <a:latin typeface="Arial" panose="020B0604020202020204" pitchFamily="34" charset="0"/>
              </a:rPr>
              <a:t>(</a:t>
            </a:r>
            <a:r>
              <a:rPr lang="fr-FR" altLang="fr-FR" sz="1600" b="1" dirty="0" smtClean="0">
                <a:latin typeface="Arial" panose="020B0604020202020204" pitchFamily="34" charset="0"/>
              </a:rPr>
              <a:t>neuve</a:t>
            </a:r>
            <a:r>
              <a:rPr lang="fr-FR" altLang="fr-FR" sz="1600" dirty="0" smtClean="0">
                <a:latin typeface="Arial" panose="020B0604020202020204" pitchFamily="34" charset="0"/>
              </a:rPr>
              <a:t>)</a:t>
            </a:r>
            <a:r>
              <a:rPr lang="fr-FR" sz="1600" dirty="0" smtClean="0">
                <a:latin typeface="Arial" panose="020B0604020202020204" pitchFamily="34" charset="0"/>
              </a:rPr>
              <a:t>. </a:t>
            </a:r>
            <a:r>
              <a:rPr lang="fr-FR" sz="1600" b="1" dirty="0" smtClean="0">
                <a:latin typeface="Arial" panose="020B0604020202020204" pitchFamily="34" charset="0"/>
              </a:rPr>
              <a:t>A valider avec les entraineurs.</a:t>
            </a:r>
          </a:p>
          <a:p>
            <a:pPr algn="just">
              <a:spcBef>
                <a:spcPct val="0"/>
              </a:spcBef>
              <a:buNone/>
            </a:pPr>
            <a:r>
              <a:rPr lang="fr-FR" sz="1600" b="1" dirty="0" smtClean="0">
                <a:latin typeface="Arial" panose="020B0604020202020204" pitchFamily="34" charset="0"/>
              </a:rPr>
              <a:t>Ski en Super G avec les skis du club</a:t>
            </a:r>
            <a:endParaRPr lang="fr-FR" sz="2400" b="1" dirty="0"/>
          </a:p>
        </p:txBody>
      </p:sp>
      <p:sp>
        <p:nvSpPr>
          <p:cNvPr id="29" name="ZoneTexte 28"/>
          <p:cNvSpPr txBox="1">
            <a:spLocks noChangeArrowheads="1"/>
          </p:cNvSpPr>
          <p:nvPr/>
        </p:nvSpPr>
        <p:spPr bwMode="auto">
          <a:xfrm>
            <a:off x="52529" y="4972251"/>
            <a:ext cx="1656184" cy="553998"/>
          </a:xfrm>
          <a:prstGeom prst="rect">
            <a:avLst/>
          </a:prstGeom>
          <a:solidFill>
            <a:srgbClr val="0000FF">
              <a:alpha val="58038"/>
            </a:srgb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fr-FR" altLang="fr-FR" sz="900" b="1" dirty="0" smtClean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1600" b="1" dirty="0" err="1" smtClean="0">
                <a:solidFill>
                  <a:schemeClr val="bg1"/>
                </a:solidFill>
                <a:latin typeface="Arial" panose="020B0604020202020204" pitchFamily="34" charset="0"/>
              </a:rPr>
              <a:t>Coachs</a:t>
            </a:r>
            <a:endParaRPr lang="fr-FR" altLang="fr-FR" sz="1600" b="1" dirty="0" smtClean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fr-FR" altLang="fr-FR" sz="5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0" name="ZoneTexte 29"/>
          <p:cNvSpPr txBox="1">
            <a:spLocks noChangeArrowheads="1"/>
          </p:cNvSpPr>
          <p:nvPr/>
        </p:nvSpPr>
        <p:spPr bwMode="auto">
          <a:xfrm>
            <a:off x="1814319" y="4987640"/>
            <a:ext cx="7200800" cy="1077218"/>
          </a:xfrm>
          <a:prstGeom prst="rect">
            <a:avLst/>
          </a:prstGeom>
          <a:solidFill>
            <a:schemeClr val="accent1">
              <a:lumMod val="60000"/>
              <a:lumOff val="40000"/>
              <a:alpha val="58038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None/>
            </a:pPr>
            <a:r>
              <a:rPr lang="fr-FR" sz="1600" dirty="0" smtClean="0">
                <a:latin typeface="Arial" panose="020B0604020202020204" pitchFamily="34" charset="0"/>
              </a:rPr>
              <a:t>Mercredi après-midi, Samedi : Ronan </a:t>
            </a:r>
            <a:r>
              <a:rPr lang="fr-FR" sz="1600" dirty="0" err="1" smtClean="0">
                <a:latin typeface="Arial" panose="020B0604020202020204" pitchFamily="34" charset="0"/>
              </a:rPr>
              <a:t>Deleglise</a:t>
            </a:r>
            <a:endParaRPr lang="fr-FR" sz="1600" dirty="0" smtClean="0">
              <a:latin typeface="Arial" panose="020B0604020202020204" pitchFamily="34" charset="0"/>
            </a:endParaRPr>
          </a:p>
          <a:p>
            <a:pPr algn="just">
              <a:spcBef>
                <a:spcPct val="0"/>
              </a:spcBef>
              <a:buNone/>
            </a:pPr>
            <a:r>
              <a:rPr lang="fr-FR" sz="1600" dirty="0" smtClean="0">
                <a:latin typeface="Arial" panose="020B0604020202020204" pitchFamily="34" charset="0"/>
              </a:rPr>
              <a:t>Les Samedis les entrainements pourront être le matin ou l’après-midi en fonction des préparations aux courses ou de mutualisation avec les autres clubs</a:t>
            </a:r>
          </a:p>
        </p:txBody>
      </p:sp>
      <p:sp>
        <p:nvSpPr>
          <p:cNvPr id="13" name="ZoneTexte 12"/>
          <p:cNvSpPr txBox="1">
            <a:spLocks noChangeArrowheads="1"/>
          </p:cNvSpPr>
          <p:nvPr/>
        </p:nvSpPr>
        <p:spPr bwMode="auto">
          <a:xfrm>
            <a:off x="52529" y="6148479"/>
            <a:ext cx="1656184" cy="553998"/>
          </a:xfrm>
          <a:prstGeom prst="rect">
            <a:avLst/>
          </a:prstGeom>
          <a:solidFill>
            <a:srgbClr val="00B050">
              <a:alpha val="58038"/>
            </a:srgb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fr-FR" altLang="fr-FR" sz="900" b="1" dirty="0" smtClean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16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Objectifs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fr-FR" altLang="fr-FR" sz="5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4" name="ZoneTexte 13"/>
          <p:cNvSpPr txBox="1">
            <a:spLocks noChangeArrowheads="1"/>
          </p:cNvSpPr>
          <p:nvPr/>
        </p:nvSpPr>
        <p:spPr bwMode="auto">
          <a:xfrm>
            <a:off x="1814319" y="6156593"/>
            <a:ext cx="7200800" cy="584775"/>
          </a:xfrm>
          <a:prstGeom prst="rect">
            <a:avLst/>
          </a:prstGeom>
          <a:solidFill>
            <a:schemeClr val="accent1">
              <a:lumMod val="60000"/>
              <a:lumOff val="40000"/>
              <a:alpha val="58038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None/>
            </a:pPr>
            <a:r>
              <a:rPr lang="fr-FR" sz="1600" b="1" dirty="0" smtClean="0">
                <a:latin typeface="Arial" panose="020B0604020202020204" pitchFamily="34" charset="0"/>
              </a:rPr>
              <a:t>Classement District pour intégrer le groupe District</a:t>
            </a:r>
          </a:p>
          <a:p>
            <a:pPr algn="just">
              <a:spcBef>
                <a:spcPct val="0"/>
              </a:spcBef>
              <a:buNone/>
            </a:pPr>
            <a:r>
              <a:rPr lang="fr-FR" sz="1600" b="1" dirty="0" smtClean="0">
                <a:latin typeface="Arial" panose="020B0604020202020204" pitchFamily="34" charset="0"/>
              </a:rPr>
              <a:t>Classement Régional pour accéder aux Champ. France ECUREUIL D’OR</a:t>
            </a:r>
            <a:endParaRPr lang="fr-FR" sz="2400" b="1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9968" y="922226"/>
            <a:ext cx="3733800" cy="12668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7952332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5" grpId="0" animBg="1"/>
      <p:bldP spid="30" grpId="0" animBg="1"/>
      <p:bldP spid="14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9925</TotalTime>
  <Words>1848</Words>
  <Application>Microsoft Office PowerPoint</Application>
  <PresentationFormat>Affichage à l'écran (4:3)</PresentationFormat>
  <Paragraphs>575</Paragraphs>
  <Slides>28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28</vt:i4>
      </vt:variant>
    </vt:vector>
  </HeadingPairs>
  <TitlesOfParts>
    <vt:vector size="31" baseType="lpstr">
      <vt:lpstr>Arial</vt:lpstr>
      <vt:lpstr>Calibri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ILL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philippe</dc:creator>
  <cp:lastModifiedBy>xavier philippe</cp:lastModifiedBy>
  <cp:revision>690</cp:revision>
  <dcterms:created xsi:type="dcterms:W3CDTF">2013-06-22T11:27:58Z</dcterms:created>
  <dcterms:modified xsi:type="dcterms:W3CDTF">2021-11-17T18:58:23Z</dcterms:modified>
</cp:coreProperties>
</file>